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21" r:id="rId2"/>
    <p:sldId id="257" r:id="rId3"/>
    <p:sldId id="259" r:id="rId4"/>
    <p:sldId id="285" r:id="rId5"/>
    <p:sldId id="300" r:id="rId6"/>
    <p:sldId id="313" r:id="rId7"/>
    <p:sldId id="301" r:id="rId8"/>
    <p:sldId id="302" r:id="rId9"/>
    <p:sldId id="303" r:id="rId10"/>
    <p:sldId id="311" r:id="rId11"/>
    <p:sldId id="309" r:id="rId12"/>
    <p:sldId id="272" r:id="rId13"/>
    <p:sldId id="308" r:id="rId14"/>
    <p:sldId id="316" r:id="rId15"/>
    <p:sldId id="318" r:id="rId16"/>
    <p:sldId id="319" r:id="rId17"/>
    <p:sldId id="317" r:id="rId18"/>
    <p:sldId id="280" r:id="rId19"/>
    <p:sldId id="322" r:id="rId20"/>
    <p:sldId id="281" r:id="rId21"/>
    <p:sldId id="282" r:id="rId22"/>
    <p:sldId id="283"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F9F9F"/>
    <a:srgbClr val="B42540"/>
    <a:srgbClr val="FFFFFF"/>
    <a:srgbClr val="1D77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4" autoAdjust="0"/>
    <p:restoredTop sz="95782" autoAdjust="0"/>
  </p:normalViewPr>
  <p:slideViewPr>
    <p:cSldViewPr snapToGrid="0" snapToObjects="1">
      <p:cViewPr varScale="1">
        <p:scale>
          <a:sx n="105" d="100"/>
          <a:sy n="105" d="100"/>
        </p:scale>
        <p:origin x="942" y="114"/>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153" d="100"/>
          <a:sy n="153" d="100"/>
        </p:scale>
        <p:origin x="510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Data Breaches and their Costs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Data Breaches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447</c:v>
                </c:pt>
                <c:pt idx="1">
                  <c:v>614</c:v>
                </c:pt>
                <c:pt idx="2">
                  <c:v>783</c:v>
                </c:pt>
                <c:pt idx="3">
                  <c:v>781</c:v>
                </c:pt>
                <c:pt idx="4">
                  <c:v>1093</c:v>
                </c:pt>
                <c:pt idx="5">
                  <c:v>1579</c:v>
                </c:pt>
              </c:numCache>
            </c:numRef>
          </c:val>
          <c:smooth val="0"/>
          <c:extLst>
            <c:ext xmlns:c16="http://schemas.microsoft.com/office/drawing/2014/chart" uri="{C3380CC4-5D6E-409C-BE32-E72D297353CC}">
              <c16:uniqueId val="{00000000-48FB-1748-B76A-EF50F116B2CA}"/>
            </c:ext>
          </c:extLst>
        </c:ser>
        <c:dLbls>
          <c:showLegendKey val="0"/>
          <c:showVal val="0"/>
          <c:showCatName val="0"/>
          <c:showSerName val="0"/>
          <c:showPercent val="0"/>
          <c:showBubbleSize val="0"/>
        </c:dLbls>
        <c:marker val="1"/>
        <c:smooth val="0"/>
        <c:axId val="113297104"/>
        <c:axId val="113297496"/>
      </c:lineChart>
      <c:lineChart>
        <c:grouping val="standard"/>
        <c:varyColors val="0"/>
        <c:ser>
          <c:idx val="1"/>
          <c:order val="1"/>
          <c:tx>
            <c:strRef>
              <c:f>Sheet1!$C$1</c:f>
              <c:strCache>
                <c:ptCount val="1"/>
                <c:pt idx="0">
                  <c:v>Cost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"$"#,##0.00</c:formatCode>
                <c:ptCount val="6"/>
                <c:pt idx="0">
                  <c:v>5.5</c:v>
                </c:pt>
                <c:pt idx="1">
                  <c:v>5.4</c:v>
                </c:pt>
                <c:pt idx="2">
                  <c:v>5.85</c:v>
                </c:pt>
                <c:pt idx="3">
                  <c:v>6.53</c:v>
                </c:pt>
                <c:pt idx="4">
                  <c:v>7.01</c:v>
                </c:pt>
                <c:pt idx="5">
                  <c:v>7.35</c:v>
                </c:pt>
              </c:numCache>
            </c:numRef>
          </c:val>
          <c:smooth val="0"/>
          <c:extLst>
            <c:ext xmlns:c16="http://schemas.microsoft.com/office/drawing/2014/chart" uri="{C3380CC4-5D6E-409C-BE32-E72D297353CC}">
              <c16:uniqueId val="{00000001-48FB-1748-B76A-EF50F116B2CA}"/>
            </c:ext>
          </c:extLst>
        </c:ser>
        <c:dLbls>
          <c:showLegendKey val="0"/>
          <c:showVal val="0"/>
          <c:showCatName val="0"/>
          <c:showSerName val="0"/>
          <c:showPercent val="0"/>
          <c:showBubbleSize val="0"/>
        </c:dLbls>
        <c:marker val="1"/>
        <c:smooth val="0"/>
        <c:axId val="113295536"/>
        <c:axId val="113295144"/>
      </c:lineChart>
      <c:catAx>
        <c:axId val="11329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297496"/>
        <c:crosses val="autoZero"/>
        <c:auto val="1"/>
        <c:lblAlgn val="ctr"/>
        <c:lblOffset val="100"/>
        <c:noMultiLvlLbl val="0"/>
      </c:catAx>
      <c:valAx>
        <c:axId val="113297496"/>
        <c:scaling>
          <c:orientation val="minMax"/>
          <c:max val="18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297104"/>
        <c:crosses val="autoZero"/>
        <c:crossBetween val="between"/>
      </c:valAx>
      <c:valAx>
        <c:axId val="113295144"/>
        <c:scaling>
          <c:orientation val="minMax"/>
          <c:max val="8"/>
          <c:min val="5"/>
        </c:scaling>
        <c:delete val="0"/>
        <c:axPos val="r"/>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295536"/>
        <c:crosses val="max"/>
        <c:crossBetween val="between"/>
      </c:valAx>
      <c:catAx>
        <c:axId val="113295536"/>
        <c:scaling>
          <c:orientation val="minMax"/>
        </c:scaling>
        <c:delete val="1"/>
        <c:axPos val="b"/>
        <c:numFmt formatCode="General" sourceLinked="1"/>
        <c:majorTickMark val="none"/>
        <c:minorTickMark val="none"/>
        <c:tickLblPos val="nextTo"/>
        <c:crossAx val="113295144"/>
        <c:crosses val="autoZero"/>
        <c:auto val="1"/>
        <c:lblAlgn val="ctr"/>
        <c:lblOffset val="100"/>
        <c:noMultiLvlLbl val="0"/>
      </c:catAx>
      <c:spPr>
        <a:noFill/>
        <a:ln>
          <a:noFill/>
        </a:ln>
        <a:effectLst/>
      </c:spPr>
    </c:plotArea>
    <c:legend>
      <c:legendPos val="b"/>
      <c:layout>
        <c:manualLayout>
          <c:xMode val="edge"/>
          <c:yMode val="edge"/>
          <c:x val="0.38853888863250802"/>
          <c:y val="8.8330761508700006E-2"/>
          <c:w val="0.207989999787384"/>
          <c:h val="5.36804432311979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428727765439E-2"/>
          <c:y val="9.3212821700763698E-2"/>
          <c:w val="0.94985950489351301"/>
          <c:h val="0.74864049292280488"/>
        </c:manualLayout>
      </c:layout>
      <c:barChart>
        <c:barDir val="col"/>
        <c:grouping val="clustered"/>
        <c:varyColors val="0"/>
        <c:ser>
          <c:idx val="0"/>
          <c:order val="0"/>
          <c:spPr>
            <a:solidFill>
              <a:schemeClr val="accent1"/>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6544-42F1-B0E7-C26C45C5538F}"/>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FY15</c:v>
                </c:pt>
                <c:pt idx="1">
                  <c:v>FY16</c:v>
                </c:pt>
                <c:pt idx="2">
                  <c:v>FY17</c:v>
                </c:pt>
                <c:pt idx="3">
                  <c:v>FY18</c:v>
                </c:pt>
                <c:pt idx="4">
                  <c:v>FY19E</c:v>
                </c:pt>
              </c:strCache>
            </c:strRef>
          </c:cat>
          <c:val>
            <c:numRef>
              <c:f>Sheet1!$B$2:$F$2</c:f>
              <c:numCache>
                <c:formatCode>_("$"* #,##0.0_);_("$"* \(#,##0.0\);_("$"* "-"??_);_(@_)</c:formatCode>
                <c:ptCount val="5"/>
                <c:pt idx="0">
                  <c:v>70.8</c:v>
                </c:pt>
                <c:pt idx="1">
                  <c:v>78.400000000000006</c:v>
                </c:pt>
                <c:pt idx="2">
                  <c:v>75.900000000000006</c:v>
                </c:pt>
                <c:pt idx="3">
                  <c:v>83.7</c:v>
                </c:pt>
                <c:pt idx="4">
                  <c:v>95</c:v>
                </c:pt>
              </c:numCache>
            </c:numRef>
          </c:val>
          <c:extLst>
            <c:ext xmlns:c16="http://schemas.microsoft.com/office/drawing/2014/chart" uri="{C3380CC4-5D6E-409C-BE32-E72D297353CC}">
              <c16:uniqueId val="{00000000-B934-4596-8E9D-EDB31625C6AC}"/>
            </c:ext>
          </c:extLst>
        </c:ser>
        <c:dLbls>
          <c:dLblPos val="outEnd"/>
          <c:showLegendKey val="0"/>
          <c:showVal val="1"/>
          <c:showCatName val="0"/>
          <c:showSerName val="0"/>
          <c:showPercent val="0"/>
          <c:showBubbleSize val="0"/>
        </c:dLbls>
        <c:gapWidth val="50"/>
        <c:overlap val="41"/>
        <c:axId val="219709576"/>
        <c:axId val="219708792"/>
      </c:barChart>
      <c:catAx>
        <c:axId val="219709576"/>
        <c:scaling>
          <c:orientation val="minMax"/>
        </c:scaling>
        <c:delete val="0"/>
        <c:axPos val="b"/>
        <c:numFmt formatCode="General" sourceLinked="0"/>
        <c:majorTickMark val="none"/>
        <c:minorTickMark val="none"/>
        <c:tickLblPos val="low"/>
        <c:txPr>
          <a:bodyPr/>
          <a:lstStyle/>
          <a:p>
            <a:pPr>
              <a:defRPr sz="1400" b="1"/>
            </a:pPr>
            <a:endParaRPr lang="en-US"/>
          </a:p>
        </c:txPr>
        <c:crossAx val="219708792"/>
        <c:crosses val="autoZero"/>
        <c:auto val="1"/>
        <c:lblAlgn val="ctr"/>
        <c:lblOffset val="0"/>
        <c:noMultiLvlLbl val="0"/>
      </c:catAx>
      <c:valAx>
        <c:axId val="219708792"/>
        <c:scaling>
          <c:orientation val="minMax"/>
          <c:max val="100"/>
          <c:min val="0"/>
        </c:scaling>
        <c:delete val="1"/>
        <c:axPos val="l"/>
        <c:numFmt formatCode="_(&quot;$&quot;* #,##0.0_);_(&quot;$&quot;* \(#,##0.0\);_(&quot;$&quot;* &quot;-&quot;??_);_(@_)" sourceLinked="1"/>
        <c:majorTickMark val="out"/>
        <c:minorTickMark val="none"/>
        <c:tickLblPos val="none"/>
        <c:crossAx val="21970957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428727765439E-2"/>
          <c:y val="9.3212821700763698E-2"/>
          <c:w val="0.94985950489351301"/>
          <c:h val="0.66859084295827897"/>
        </c:manualLayout>
      </c:layout>
      <c:barChart>
        <c:barDir val="col"/>
        <c:grouping val="clustered"/>
        <c:varyColors val="0"/>
        <c:ser>
          <c:idx val="0"/>
          <c:order val="0"/>
          <c:spPr>
            <a:solidFill>
              <a:srgbClr val="B42540"/>
            </a:solidFill>
          </c:spPr>
          <c:invertIfNegative val="0"/>
          <c:dLbls>
            <c:dLbl>
              <c:idx val="3"/>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92-4D45-9759-F48D260944B0}"/>
                </c:ext>
              </c:extLst>
            </c:dLbl>
            <c:dLbl>
              <c:idx val="4"/>
              <c:delete val="1"/>
              <c:extLst>
                <c:ext xmlns:c15="http://schemas.microsoft.com/office/drawing/2012/chart" uri="{CE6537A1-D6FC-4f65-9D91-7224C49458BB}"/>
                <c:ext xmlns:c16="http://schemas.microsoft.com/office/drawing/2014/chart" uri="{C3380CC4-5D6E-409C-BE32-E72D297353CC}">
                  <c16:uniqueId val="{00000000-FA07-45B0-826A-3B0EA2E837DC}"/>
                </c:ext>
              </c:extLst>
            </c:dLbl>
            <c:spPr>
              <a:noFill/>
              <a:ln>
                <a:noFill/>
              </a:ln>
              <a:effectLst/>
            </c:spPr>
            <c:txPr>
              <a:bodyPr vertOverflow="overflow" horzOverflow="overflow" wrap="none">
                <a:spAutoFit/>
              </a:bodyPr>
              <a:lstStyle/>
              <a:p>
                <a:pPr>
                  <a:defRPr sz="14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Sheet1!$B$1:$F$1</c:f>
              <c:strCache>
                <c:ptCount val="5"/>
                <c:pt idx="0">
                  <c:v>FY15</c:v>
                </c:pt>
                <c:pt idx="1">
                  <c:v>FY16</c:v>
                </c:pt>
                <c:pt idx="2">
                  <c:v>FY17</c:v>
                </c:pt>
                <c:pt idx="3">
                  <c:v>FY18</c:v>
                </c:pt>
                <c:pt idx="4">
                  <c:v>FY19E</c:v>
                </c:pt>
              </c:strCache>
            </c:strRef>
          </c:cat>
          <c:val>
            <c:numRef>
              <c:f>Sheet1!$B$2:$F$2</c:f>
              <c:numCache>
                <c:formatCode>_("$"* #,##0.0_);_("$"* \(#,##0.0\);_("$"* "-"??_);_(@_)</c:formatCode>
                <c:ptCount val="5"/>
                <c:pt idx="0">
                  <c:v>-3.6</c:v>
                </c:pt>
                <c:pt idx="1">
                  <c:v>-2</c:v>
                </c:pt>
                <c:pt idx="2">
                  <c:v>-0.9</c:v>
                </c:pt>
                <c:pt idx="3">
                  <c:v>1.8</c:v>
                </c:pt>
                <c:pt idx="4">
                  <c:v>3.5</c:v>
                </c:pt>
              </c:numCache>
            </c:numRef>
          </c:val>
          <c:extLst>
            <c:ext xmlns:c16="http://schemas.microsoft.com/office/drawing/2014/chart" uri="{C3380CC4-5D6E-409C-BE32-E72D297353CC}">
              <c16:uniqueId val="{00000002-B492-4D45-9759-F48D260944B0}"/>
            </c:ext>
          </c:extLst>
        </c:ser>
        <c:dLbls>
          <c:showLegendKey val="0"/>
          <c:showVal val="1"/>
          <c:showCatName val="0"/>
          <c:showSerName val="0"/>
          <c:showPercent val="0"/>
          <c:showBubbleSize val="0"/>
        </c:dLbls>
        <c:gapWidth val="50"/>
        <c:overlap val="41"/>
        <c:axId val="219711928"/>
        <c:axId val="219709968"/>
      </c:barChart>
      <c:catAx>
        <c:axId val="219711928"/>
        <c:scaling>
          <c:orientation val="minMax"/>
        </c:scaling>
        <c:delete val="0"/>
        <c:axPos val="b"/>
        <c:numFmt formatCode="General" sourceLinked="0"/>
        <c:majorTickMark val="none"/>
        <c:minorTickMark val="none"/>
        <c:tickLblPos val="low"/>
        <c:txPr>
          <a:bodyPr/>
          <a:lstStyle/>
          <a:p>
            <a:pPr>
              <a:defRPr sz="1400" b="1"/>
            </a:pPr>
            <a:endParaRPr lang="en-US"/>
          </a:p>
        </c:txPr>
        <c:crossAx val="219709968"/>
        <c:crosses val="autoZero"/>
        <c:auto val="1"/>
        <c:lblAlgn val="ctr"/>
        <c:lblOffset val="150"/>
        <c:noMultiLvlLbl val="0"/>
      </c:catAx>
      <c:valAx>
        <c:axId val="219709968"/>
        <c:scaling>
          <c:orientation val="minMax"/>
          <c:max val="3"/>
          <c:min val="-5"/>
        </c:scaling>
        <c:delete val="1"/>
        <c:axPos val="l"/>
        <c:numFmt formatCode="_(&quot;$&quot;* #,##0.0_);_(&quot;$&quot;* \(#,##0.0\);_(&quot;$&quot;* &quot;-&quot;??_);_(@_)" sourceLinked="1"/>
        <c:majorTickMark val="out"/>
        <c:minorTickMark val="none"/>
        <c:tickLblPos val="none"/>
        <c:crossAx val="219711928"/>
        <c:crosses val="autoZero"/>
        <c:crossBetween val="between"/>
      </c:valAx>
      <c:spPr>
        <a:ln>
          <a:noFill/>
        </a:ln>
      </c:spPr>
    </c:plotArea>
    <c:plotVisOnly val="1"/>
    <c:dispBlanksAs val="gap"/>
    <c:showDLblsOverMax val="0"/>
  </c:chart>
  <c:spPr>
    <a:ln>
      <a:noFill/>
    </a:ln>
  </c:spPr>
  <c:txPr>
    <a:bodyPr/>
    <a:lstStyle/>
    <a:p>
      <a:pPr>
        <a:defRPr sz="14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c:spPr>
          <c:invertIfNegative val="0"/>
          <c:dLbls>
            <c:dLbl>
              <c:idx val="8"/>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CC-4AE1-B2C3-ADAE3531DC64}"/>
                </c:ext>
              </c:extLst>
            </c:dLbl>
            <c:spPr>
              <a:noFill/>
              <a:ln>
                <a:noFill/>
              </a:ln>
              <a:effectLst/>
            </c:spPr>
            <c:txPr>
              <a:bodyPr wrap="square" lIns="38100" tIns="19050" rIns="38100" bIns="19050" anchor="ctr">
                <a:spAutoFit/>
              </a:bodyPr>
              <a:lstStyle/>
              <a:p>
                <a:pPr>
                  <a:defRPr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Q3-17</c:v>
                </c:pt>
                <c:pt idx="1">
                  <c:v>Q4-17</c:v>
                </c:pt>
                <c:pt idx="2">
                  <c:v>Q1-18</c:v>
                </c:pt>
                <c:pt idx="3">
                  <c:v>Q2-18</c:v>
                </c:pt>
                <c:pt idx="4">
                  <c:v>Q3-18</c:v>
                </c:pt>
                <c:pt idx="5">
                  <c:v>Q4-18</c:v>
                </c:pt>
                <c:pt idx="6">
                  <c:v>Q1-19</c:v>
                </c:pt>
                <c:pt idx="7">
                  <c:v>Q2-19</c:v>
                </c:pt>
                <c:pt idx="8">
                  <c:v>Q3-19</c:v>
                </c:pt>
              </c:strCache>
            </c:strRef>
          </c:cat>
          <c:val>
            <c:numRef>
              <c:f>Sheet1!$B$2:$J$2</c:f>
              <c:numCache>
                <c:formatCode>_("$"* #,##0.0_);_("$"* \(#,##0.0\);_("$"* "-"??_);_(@_)</c:formatCode>
                <c:ptCount val="9"/>
                <c:pt idx="0">
                  <c:v>18.5</c:v>
                </c:pt>
                <c:pt idx="1">
                  <c:v>19.899999999999999</c:v>
                </c:pt>
                <c:pt idx="2">
                  <c:v>20.100000000000001</c:v>
                </c:pt>
                <c:pt idx="3">
                  <c:v>17.5</c:v>
                </c:pt>
                <c:pt idx="4">
                  <c:v>21.3</c:v>
                </c:pt>
                <c:pt idx="5">
                  <c:v>24.8</c:v>
                </c:pt>
                <c:pt idx="6">
                  <c:v>21.9</c:v>
                </c:pt>
                <c:pt idx="7">
                  <c:v>22.1</c:v>
                </c:pt>
                <c:pt idx="8">
                  <c:v>29.6</c:v>
                </c:pt>
              </c:numCache>
            </c:numRef>
          </c:val>
          <c:extLst>
            <c:ext xmlns:c16="http://schemas.microsoft.com/office/drawing/2014/chart" uri="{C3380CC4-5D6E-409C-BE32-E72D297353CC}">
              <c16:uniqueId val="{00000000-7988-4362-8C63-84633FD4F95C}"/>
            </c:ext>
          </c:extLst>
        </c:ser>
        <c:dLbls>
          <c:dLblPos val="outEnd"/>
          <c:showLegendKey val="0"/>
          <c:showVal val="1"/>
          <c:showCatName val="0"/>
          <c:showSerName val="0"/>
          <c:showPercent val="0"/>
          <c:showBubbleSize val="0"/>
        </c:dLbls>
        <c:gapWidth val="50"/>
        <c:overlap val="-41"/>
        <c:axId val="219711536"/>
        <c:axId val="219706832"/>
      </c:barChart>
      <c:catAx>
        <c:axId val="219711536"/>
        <c:scaling>
          <c:orientation val="minMax"/>
        </c:scaling>
        <c:delete val="0"/>
        <c:axPos val="b"/>
        <c:numFmt formatCode="General" sourceLinked="0"/>
        <c:majorTickMark val="none"/>
        <c:minorTickMark val="none"/>
        <c:tickLblPos val="low"/>
        <c:txPr>
          <a:bodyPr/>
          <a:lstStyle/>
          <a:p>
            <a:pPr>
              <a:defRPr sz="1400" b="1"/>
            </a:pPr>
            <a:endParaRPr lang="en-US"/>
          </a:p>
        </c:txPr>
        <c:crossAx val="219706832"/>
        <c:crosses val="autoZero"/>
        <c:auto val="1"/>
        <c:lblAlgn val="ctr"/>
        <c:lblOffset val="0"/>
        <c:noMultiLvlLbl val="0"/>
      </c:catAx>
      <c:valAx>
        <c:axId val="219706832"/>
        <c:scaling>
          <c:orientation val="minMax"/>
          <c:max val="35"/>
          <c:min val="0"/>
        </c:scaling>
        <c:delete val="0"/>
        <c:axPos val="l"/>
        <c:numFmt formatCode="_(&quot;$&quot;* #,##0.0_);_(&quot;$&quot;* \(#,##0.0\);_(&quot;$&quot;* &quot;-&quot;??_);_(@_)" sourceLinked="1"/>
        <c:majorTickMark val="out"/>
        <c:minorTickMark val="none"/>
        <c:tickLblPos val="none"/>
        <c:spPr>
          <a:ln>
            <a:noFill/>
          </a:ln>
        </c:spPr>
        <c:crossAx val="21971153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03960572845899E-2"/>
          <c:y val="6.5567676684237394E-2"/>
          <c:w val="0.96744774958685709"/>
          <c:h val="0.62950842312319"/>
        </c:manualLayout>
      </c:layout>
      <c:barChart>
        <c:barDir val="col"/>
        <c:grouping val="clustered"/>
        <c:varyColors val="0"/>
        <c:ser>
          <c:idx val="0"/>
          <c:order val="0"/>
          <c:spPr>
            <a:solidFill>
              <a:schemeClr val="tx2"/>
            </a:solidFill>
          </c:spPr>
          <c:invertIfNegative val="0"/>
          <c:dLbls>
            <c:dLbl>
              <c:idx val="2"/>
              <c:layout>
                <c:manualLayout>
                  <c:x val="-1.1551654229101499E-3"/>
                  <c:y val="9.51095013144111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10-4A07-90F3-86184C8371DC}"/>
                </c:ext>
              </c:extLst>
            </c:dLbl>
            <c:numFmt formatCode="&quot;$&quot;#,##0.0_);\(&quot;$&quot;#,##0.0\)" sourceLinked="0"/>
            <c:spPr>
              <a:noFill/>
              <a:ln>
                <a:noFill/>
              </a:ln>
              <a:effectLst/>
            </c:spPr>
            <c:txPr>
              <a:bodyPr wrap="square" lIns="38100" tIns="19050" rIns="38100" bIns="19050" anchor="ctr">
                <a:spAutoFit/>
              </a:bodyPr>
              <a:lstStyle/>
              <a:p>
                <a:pPr>
                  <a:defRPr sz="1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Q3-17</c:v>
                </c:pt>
                <c:pt idx="1">
                  <c:v>Q4-17</c:v>
                </c:pt>
                <c:pt idx="2">
                  <c:v>Q1-18</c:v>
                </c:pt>
                <c:pt idx="3">
                  <c:v>Q2-18</c:v>
                </c:pt>
                <c:pt idx="4">
                  <c:v>Q3-18</c:v>
                </c:pt>
                <c:pt idx="5">
                  <c:v>Q4-18</c:v>
                </c:pt>
                <c:pt idx="6">
                  <c:v>Q1-19</c:v>
                </c:pt>
                <c:pt idx="7">
                  <c:v>Q2-19</c:v>
                </c:pt>
                <c:pt idx="8">
                  <c:v>Q3-19</c:v>
                </c:pt>
              </c:strCache>
            </c:strRef>
          </c:cat>
          <c:val>
            <c:numRef>
              <c:f>Sheet1!$B$2:$J$2</c:f>
              <c:numCache>
                <c:formatCode>_("$"* #,##0.0_);_("$"* \(#,##0.0\);_("$"* "-"??_);_(@_)</c:formatCode>
                <c:ptCount val="9"/>
                <c:pt idx="0" formatCode="_(&quot;$&quot;* #,##0.00_);_(&quot;$&quot;* \(#,##0.00\);_(&quot;$&quot;* &quot;-&quot;??_);_(@_)">
                  <c:v>0</c:v>
                </c:pt>
                <c:pt idx="1">
                  <c:v>0.3</c:v>
                </c:pt>
                <c:pt idx="2" formatCode="_(&quot;$&quot;* #,##0.00_);_(&quot;$&quot;* \(#,##0.00\);_(&quot;$&quot;* &quot;-&quot;??_);_(@_)">
                  <c:v>0.1</c:v>
                </c:pt>
                <c:pt idx="3" formatCode="_(&quot;$&quot;* #,##0.00_);_(&quot;$&quot;* \(#,##0.00\);_(&quot;$&quot;* &quot;-&quot;??_);_(@_)">
                  <c:v>0.1</c:v>
                </c:pt>
                <c:pt idx="4" formatCode="_(&quot;$&quot;* #,##0.00_);_(&quot;$&quot;* \(#,##0.00\);_(&quot;$&quot;* &quot;-&quot;??_);_(@_)">
                  <c:v>0.6</c:v>
                </c:pt>
                <c:pt idx="5" formatCode="_(&quot;$&quot;* #,##0.00_);_(&quot;$&quot;* \(#,##0.00\);_(&quot;$&quot;* &quot;-&quot;??_);_(@_)">
                  <c:v>1</c:v>
                </c:pt>
                <c:pt idx="6">
                  <c:v>1.054</c:v>
                </c:pt>
                <c:pt idx="7">
                  <c:v>0.6</c:v>
                </c:pt>
                <c:pt idx="8">
                  <c:v>0.9</c:v>
                </c:pt>
              </c:numCache>
            </c:numRef>
          </c:val>
          <c:extLst>
            <c:ext xmlns:c16="http://schemas.microsoft.com/office/drawing/2014/chart" uri="{C3380CC4-5D6E-409C-BE32-E72D297353CC}">
              <c16:uniqueId val="{00000000-B512-4563-A342-5D9963CC8B36}"/>
            </c:ext>
          </c:extLst>
        </c:ser>
        <c:dLbls>
          <c:showLegendKey val="0"/>
          <c:showVal val="1"/>
          <c:showCatName val="0"/>
          <c:showSerName val="0"/>
          <c:showPercent val="0"/>
          <c:showBubbleSize val="0"/>
        </c:dLbls>
        <c:gapWidth val="50"/>
        <c:overlap val="-41"/>
        <c:axId val="219713104"/>
        <c:axId val="219713496"/>
      </c:barChart>
      <c:catAx>
        <c:axId val="219713104"/>
        <c:scaling>
          <c:orientation val="minMax"/>
        </c:scaling>
        <c:delete val="0"/>
        <c:axPos val="b"/>
        <c:numFmt formatCode="General" sourceLinked="0"/>
        <c:majorTickMark val="none"/>
        <c:minorTickMark val="none"/>
        <c:tickLblPos val="low"/>
        <c:txPr>
          <a:bodyPr/>
          <a:lstStyle/>
          <a:p>
            <a:pPr>
              <a:defRPr sz="1400" b="1"/>
            </a:pPr>
            <a:endParaRPr lang="en-US"/>
          </a:p>
        </c:txPr>
        <c:crossAx val="219713496"/>
        <c:crosses val="autoZero"/>
        <c:auto val="1"/>
        <c:lblAlgn val="ctr"/>
        <c:lblOffset val="400"/>
        <c:noMultiLvlLbl val="0"/>
      </c:catAx>
      <c:valAx>
        <c:axId val="219713496"/>
        <c:scaling>
          <c:orientation val="minMax"/>
          <c:max val="1.5"/>
          <c:min val="-0.8"/>
        </c:scaling>
        <c:delete val="1"/>
        <c:axPos val="l"/>
        <c:numFmt formatCode="_(&quot;$&quot;* #,##0.00_);_(&quot;$&quot;* \(#,##0.00\);_(&quot;$&quot;* &quot;-&quot;??_);_(@_)" sourceLinked="1"/>
        <c:majorTickMark val="out"/>
        <c:minorTickMark val="none"/>
        <c:tickLblPos val="none"/>
        <c:crossAx val="2197131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cdr:x>
      <cdr:y>0</cdr:y>
    </cdr:from>
    <cdr:to>
      <cdr:x>1</cdr:x>
      <cdr:y>1</cdr:y>
    </cdr:to>
    <cdr:cxnSp macro="">
      <cdr:nvCxnSpPr>
        <cdr:cNvPr id="2" name="Straight Connector 1">
          <a:extLst xmlns:a="http://schemas.openxmlformats.org/drawingml/2006/main">
            <a:ext uri="{FF2B5EF4-FFF2-40B4-BE49-F238E27FC236}">
              <a16:creationId xmlns:a16="http://schemas.microsoft.com/office/drawing/2014/main" id="{C9C43F79-070A-4300-AF6C-35BDAB0D0196}"/>
            </a:ext>
          </a:extLst>
        </cdr:cNvPr>
        <cdr:cNvCxnSpPr>
          <a:cxnSpLocks xmlns:a="http://schemas.openxmlformats.org/drawingml/2006/main"/>
        </cdr:cNvCxnSpPr>
      </cdr:nvCxnSpPr>
      <cdr:spPr>
        <a:xfrm xmlns:a="http://schemas.openxmlformats.org/drawingml/2006/main">
          <a:off x="9208537" y="260824"/>
          <a:ext cx="0" cy="2267251"/>
        </a:xfrm>
        <a:prstGeom xmlns:a="http://schemas.openxmlformats.org/drawingml/2006/main" prst="line">
          <a:avLst/>
        </a:prstGeom>
        <a:ln xmlns:a="http://schemas.openxmlformats.org/drawingml/2006/main">
          <a:no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7976A4-CA61-6843-B8AB-511D17F716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E9E473-5531-DD45-9752-DD3CBA8571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9573DB-F953-584F-8C84-E27DA92476DA}" type="datetimeFigureOut">
              <a:rPr lang="en-US" smtClean="0"/>
              <a:t>3/2/2020</a:t>
            </a:fld>
            <a:endParaRPr lang="en-US" dirty="0"/>
          </a:p>
        </p:txBody>
      </p:sp>
      <p:sp>
        <p:nvSpPr>
          <p:cNvPr id="4" name="Footer Placeholder 3">
            <a:extLst>
              <a:ext uri="{FF2B5EF4-FFF2-40B4-BE49-F238E27FC236}">
                <a16:creationId xmlns:a16="http://schemas.microsoft.com/office/drawing/2014/main" id="{38728672-CFC2-9A40-9807-B5B8C80C43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0F58A73-E393-D54E-8636-EC6211967B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AA9A86-341B-1F41-BA26-566B2E708189}" type="slidenum">
              <a:rPr lang="en-US" smtClean="0"/>
              <a:t>‹#›</a:t>
            </a:fld>
            <a:endParaRPr lang="en-US" dirty="0"/>
          </a:p>
        </p:txBody>
      </p:sp>
    </p:spTree>
    <p:extLst>
      <p:ext uri="{BB962C8B-B14F-4D97-AF65-F5344CB8AC3E}">
        <p14:creationId xmlns:p14="http://schemas.microsoft.com/office/powerpoint/2010/main" val="2343116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8630A-B2A6-1E49-A2E4-D2A24137990A}" type="datetimeFigureOut">
              <a:rPr lang="en-US" smtClean="0"/>
              <a:t>3/2/2020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C9968-DBBE-BB41-BADB-8DBB17E79DF3}" type="slidenum">
              <a:rPr lang="en-US" smtClean="0"/>
              <a:t>‹#›</a:t>
            </a:fld>
            <a:endParaRPr lang="en-US" dirty="0"/>
          </a:p>
        </p:txBody>
      </p:sp>
    </p:spTree>
    <p:extLst>
      <p:ext uri="{BB962C8B-B14F-4D97-AF65-F5344CB8AC3E}">
        <p14:creationId xmlns:p14="http://schemas.microsoft.com/office/powerpoint/2010/main" val="233725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3</a:t>
            </a:fld>
            <a:endParaRPr lang="en-US" dirty="0"/>
          </a:p>
        </p:txBody>
      </p:sp>
    </p:spTree>
    <p:extLst>
      <p:ext uri="{BB962C8B-B14F-4D97-AF65-F5344CB8AC3E}">
        <p14:creationId xmlns:p14="http://schemas.microsoft.com/office/powerpoint/2010/main" val="682588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13</a:t>
            </a:fld>
            <a:endParaRPr lang="en-US" dirty="0"/>
          </a:p>
        </p:txBody>
      </p:sp>
    </p:spTree>
    <p:extLst>
      <p:ext uri="{BB962C8B-B14F-4D97-AF65-F5344CB8AC3E}">
        <p14:creationId xmlns:p14="http://schemas.microsoft.com/office/powerpoint/2010/main" val="145911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14</a:t>
            </a:fld>
            <a:endParaRPr lang="en-US" dirty="0"/>
          </a:p>
        </p:txBody>
      </p:sp>
    </p:spTree>
    <p:extLst>
      <p:ext uri="{BB962C8B-B14F-4D97-AF65-F5344CB8AC3E}">
        <p14:creationId xmlns:p14="http://schemas.microsoft.com/office/powerpoint/2010/main" val="252239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15</a:t>
            </a:fld>
            <a:endParaRPr lang="en-US" dirty="0"/>
          </a:p>
        </p:txBody>
      </p:sp>
    </p:spTree>
    <p:extLst>
      <p:ext uri="{BB962C8B-B14F-4D97-AF65-F5344CB8AC3E}">
        <p14:creationId xmlns:p14="http://schemas.microsoft.com/office/powerpoint/2010/main" val="179194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16</a:t>
            </a:fld>
            <a:endParaRPr lang="en-US" dirty="0"/>
          </a:p>
        </p:txBody>
      </p:sp>
    </p:spTree>
    <p:extLst>
      <p:ext uri="{BB962C8B-B14F-4D97-AF65-F5344CB8AC3E}">
        <p14:creationId xmlns:p14="http://schemas.microsoft.com/office/powerpoint/2010/main" val="420237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C9968-DBBE-BB41-BADB-8DBB17E79DF3}" type="slidenum">
              <a:rPr lang="en-US" smtClean="0"/>
              <a:t>17</a:t>
            </a:fld>
            <a:endParaRPr lang="en-US" dirty="0"/>
          </a:p>
        </p:txBody>
      </p:sp>
    </p:spTree>
    <p:extLst>
      <p:ext uri="{BB962C8B-B14F-4D97-AF65-F5344CB8AC3E}">
        <p14:creationId xmlns:p14="http://schemas.microsoft.com/office/powerpoint/2010/main" val="405503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18</a:t>
            </a:fld>
            <a:endParaRPr lang="en-US" dirty="0"/>
          </a:p>
        </p:txBody>
      </p:sp>
    </p:spTree>
    <p:extLst>
      <p:ext uri="{BB962C8B-B14F-4D97-AF65-F5344CB8AC3E}">
        <p14:creationId xmlns:p14="http://schemas.microsoft.com/office/powerpoint/2010/main" val="109876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6AC9968-DBBE-BB41-BADB-8DBB17E79DF3}" type="slidenum">
              <a:rPr lang="en-US" smtClean="0"/>
              <a:t>4</a:t>
            </a:fld>
            <a:endParaRPr lang="en-US" dirty="0"/>
          </a:p>
        </p:txBody>
      </p:sp>
    </p:spTree>
    <p:extLst>
      <p:ext uri="{BB962C8B-B14F-4D97-AF65-F5344CB8AC3E}">
        <p14:creationId xmlns:p14="http://schemas.microsoft.com/office/powerpoint/2010/main" val="180854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5</a:t>
            </a:fld>
            <a:endParaRPr lang="en-US" dirty="0"/>
          </a:p>
        </p:txBody>
      </p:sp>
    </p:spTree>
    <p:extLst>
      <p:ext uri="{BB962C8B-B14F-4D97-AF65-F5344CB8AC3E}">
        <p14:creationId xmlns:p14="http://schemas.microsoft.com/office/powerpoint/2010/main" val="402565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6</a:t>
            </a:fld>
            <a:endParaRPr lang="en-US" dirty="0"/>
          </a:p>
        </p:txBody>
      </p:sp>
    </p:spTree>
    <p:extLst>
      <p:ext uri="{BB962C8B-B14F-4D97-AF65-F5344CB8AC3E}">
        <p14:creationId xmlns:p14="http://schemas.microsoft.com/office/powerpoint/2010/main" val="219235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7</a:t>
            </a:fld>
            <a:endParaRPr lang="en-US" dirty="0"/>
          </a:p>
        </p:txBody>
      </p:sp>
    </p:spTree>
    <p:extLst>
      <p:ext uri="{BB962C8B-B14F-4D97-AF65-F5344CB8AC3E}">
        <p14:creationId xmlns:p14="http://schemas.microsoft.com/office/powerpoint/2010/main" val="317992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8</a:t>
            </a:fld>
            <a:endParaRPr lang="en-US" dirty="0"/>
          </a:p>
        </p:txBody>
      </p:sp>
    </p:spTree>
    <p:extLst>
      <p:ext uri="{BB962C8B-B14F-4D97-AF65-F5344CB8AC3E}">
        <p14:creationId xmlns:p14="http://schemas.microsoft.com/office/powerpoint/2010/main" val="382265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C9968-DBBE-BB41-BADB-8DBB17E79DF3}" type="slidenum">
              <a:rPr lang="en-US" smtClean="0"/>
              <a:t>9</a:t>
            </a:fld>
            <a:endParaRPr lang="en-US" dirty="0"/>
          </a:p>
        </p:txBody>
      </p:sp>
    </p:spTree>
    <p:extLst>
      <p:ext uri="{BB962C8B-B14F-4D97-AF65-F5344CB8AC3E}">
        <p14:creationId xmlns:p14="http://schemas.microsoft.com/office/powerpoint/2010/main" val="214034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10</a:t>
            </a:fld>
            <a:endParaRPr lang="en-US" dirty="0"/>
          </a:p>
        </p:txBody>
      </p:sp>
    </p:spTree>
    <p:extLst>
      <p:ext uri="{BB962C8B-B14F-4D97-AF65-F5344CB8AC3E}">
        <p14:creationId xmlns:p14="http://schemas.microsoft.com/office/powerpoint/2010/main" val="232051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C9968-DBBE-BB41-BADB-8DBB17E79DF3}" type="slidenum">
              <a:rPr lang="en-US" smtClean="0"/>
              <a:t>11</a:t>
            </a:fld>
            <a:endParaRPr lang="en-US" dirty="0"/>
          </a:p>
        </p:txBody>
      </p:sp>
    </p:spTree>
    <p:extLst>
      <p:ext uri="{BB962C8B-B14F-4D97-AF65-F5344CB8AC3E}">
        <p14:creationId xmlns:p14="http://schemas.microsoft.com/office/powerpoint/2010/main" val="355417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585B-DC53-E14E-A71C-8615251635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FC2764-BF26-A04F-B8D6-917526E86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0B8AF8-0412-4A4C-8237-68133DBE591F}"/>
              </a:ext>
            </a:extLst>
          </p:cNvPr>
          <p:cNvSpPr>
            <a:spLocks noGrp="1"/>
          </p:cNvSpPr>
          <p:nvPr>
            <p:ph type="dt" sz="half" idx="10"/>
          </p:nvPr>
        </p:nvSpPr>
        <p:spPr/>
        <p:txBody>
          <a:bodyPr/>
          <a:lstStyle/>
          <a:p>
            <a:fld id="{8DB3BDD4-B9EC-DF43-955A-F878C45AB9C4}" type="datetime1">
              <a:rPr lang="en-US" smtClean="0"/>
              <a:t>3/2/2020</a:t>
            </a:fld>
            <a:endParaRPr lang="en-US" dirty="0"/>
          </a:p>
        </p:txBody>
      </p:sp>
      <p:sp>
        <p:nvSpPr>
          <p:cNvPr id="5" name="Footer Placeholder 4">
            <a:extLst>
              <a:ext uri="{FF2B5EF4-FFF2-40B4-BE49-F238E27FC236}">
                <a16:creationId xmlns:a16="http://schemas.microsoft.com/office/drawing/2014/main" id="{4BA1FCC6-A88C-7145-BCE2-7BB47214AF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BE6E0D-4291-7A4F-919E-6CBBF0EFF1E3}"/>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41966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9A7B-4DE4-CA40-8C87-C303CC5B79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4679FB-714A-C849-B9AE-65001830E8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0D8BC-4D6E-8146-A376-3EA9D322D05A}"/>
              </a:ext>
            </a:extLst>
          </p:cNvPr>
          <p:cNvSpPr>
            <a:spLocks noGrp="1"/>
          </p:cNvSpPr>
          <p:nvPr>
            <p:ph type="dt" sz="half" idx="10"/>
          </p:nvPr>
        </p:nvSpPr>
        <p:spPr/>
        <p:txBody>
          <a:bodyPr/>
          <a:lstStyle/>
          <a:p>
            <a:fld id="{E64ABDA2-9F6E-CB45-BDC5-554960034174}" type="datetime1">
              <a:rPr lang="en-US" smtClean="0"/>
              <a:t>3/2/2020</a:t>
            </a:fld>
            <a:endParaRPr lang="en-US" dirty="0"/>
          </a:p>
        </p:txBody>
      </p:sp>
      <p:sp>
        <p:nvSpPr>
          <p:cNvPr id="5" name="Footer Placeholder 4">
            <a:extLst>
              <a:ext uri="{FF2B5EF4-FFF2-40B4-BE49-F238E27FC236}">
                <a16:creationId xmlns:a16="http://schemas.microsoft.com/office/drawing/2014/main" id="{94618F00-7CB9-9342-BF21-AD8A230228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F64662-447F-6D45-9EA9-541523A909EB}"/>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285915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33AD5-CDDB-194A-BA4B-649773A818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21B92-C4C7-FB45-BD1A-6E5A52F0DE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4F74F-88BD-324F-8CED-741B83B5BA6C}"/>
              </a:ext>
            </a:extLst>
          </p:cNvPr>
          <p:cNvSpPr>
            <a:spLocks noGrp="1"/>
          </p:cNvSpPr>
          <p:nvPr>
            <p:ph type="dt" sz="half" idx="10"/>
          </p:nvPr>
        </p:nvSpPr>
        <p:spPr/>
        <p:txBody>
          <a:bodyPr/>
          <a:lstStyle/>
          <a:p>
            <a:fld id="{328939CE-D57D-CA45-B341-AA5FC55B3E5F}" type="datetime1">
              <a:rPr lang="en-US" smtClean="0"/>
              <a:t>3/2/2020</a:t>
            </a:fld>
            <a:endParaRPr lang="en-US" dirty="0"/>
          </a:p>
        </p:txBody>
      </p:sp>
      <p:sp>
        <p:nvSpPr>
          <p:cNvPr id="5" name="Footer Placeholder 4">
            <a:extLst>
              <a:ext uri="{FF2B5EF4-FFF2-40B4-BE49-F238E27FC236}">
                <a16:creationId xmlns:a16="http://schemas.microsoft.com/office/drawing/2014/main" id="{13B264CD-5580-504D-8FD7-25ED0AECCE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D38B7-1D45-0B4D-AF7A-9F4A482D7150}"/>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283772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0B61-0793-5E46-A1C5-8C04B25099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DAEEE-B37B-2342-BEE5-707D761FCB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04E7D-2485-6049-AC88-3075015CE57A}"/>
              </a:ext>
            </a:extLst>
          </p:cNvPr>
          <p:cNvSpPr>
            <a:spLocks noGrp="1"/>
          </p:cNvSpPr>
          <p:nvPr>
            <p:ph type="dt" sz="half" idx="10"/>
          </p:nvPr>
        </p:nvSpPr>
        <p:spPr/>
        <p:txBody>
          <a:bodyPr/>
          <a:lstStyle/>
          <a:p>
            <a:fld id="{A158EC1B-6A34-4E42-ACB1-7BDC02353DB4}" type="datetime1">
              <a:rPr lang="en-US" smtClean="0"/>
              <a:t>3/2/2020</a:t>
            </a:fld>
            <a:endParaRPr lang="en-US" dirty="0"/>
          </a:p>
        </p:txBody>
      </p:sp>
      <p:sp>
        <p:nvSpPr>
          <p:cNvPr id="5" name="Footer Placeholder 4">
            <a:extLst>
              <a:ext uri="{FF2B5EF4-FFF2-40B4-BE49-F238E27FC236}">
                <a16:creationId xmlns:a16="http://schemas.microsoft.com/office/drawing/2014/main" id="{DCB7C6D3-E9C3-BF48-8725-2302C97A0D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7DD1A4-E45B-334D-A5FA-627B915D7002}"/>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182945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0D9B-FD2E-AC43-9C89-7781E0F8F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63A4F9-1BD5-984F-A6ED-3F92FE8CB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11AF42-2232-2645-AA05-FBC6DFFBAC23}"/>
              </a:ext>
            </a:extLst>
          </p:cNvPr>
          <p:cNvSpPr>
            <a:spLocks noGrp="1"/>
          </p:cNvSpPr>
          <p:nvPr>
            <p:ph type="dt" sz="half" idx="10"/>
          </p:nvPr>
        </p:nvSpPr>
        <p:spPr/>
        <p:txBody>
          <a:bodyPr/>
          <a:lstStyle/>
          <a:p>
            <a:fld id="{65E1013C-51B1-6B46-A77D-27DE57028625}" type="datetime1">
              <a:rPr lang="en-US" smtClean="0"/>
              <a:t>3/2/2020</a:t>
            </a:fld>
            <a:endParaRPr lang="en-US" dirty="0"/>
          </a:p>
        </p:txBody>
      </p:sp>
      <p:sp>
        <p:nvSpPr>
          <p:cNvPr id="5" name="Footer Placeholder 4">
            <a:extLst>
              <a:ext uri="{FF2B5EF4-FFF2-40B4-BE49-F238E27FC236}">
                <a16:creationId xmlns:a16="http://schemas.microsoft.com/office/drawing/2014/main" id="{961ED137-1CA6-5443-B634-02080B3877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47B710-2EAD-A647-A15D-F0EF1A9178FD}"/>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179490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413E-0F73-9F42-A98D-CEAA803BA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92C70-2302-ED46-A944-0D86A90EE6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CDF85-41A7-2B41-A23B-16A107D88A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D9FF84-D21E-9E42-8713-3DAD9467B1D1}"/>
              </a:ext>
            </a:extLst>
          </p:cNvPr>
          <p:cNvSpPr>
            <a:spLocks noGrp="1"/>
          </p:cNvSpPr>
          <p:nvPr>
            <p:ph type="dt" sz="half" idx="10"/>
          </p:nvPr>
        </p:nvSpPr>
        <p:spPr/>
        <p:txBody>
          <a:bodyPr/>
          <a:lstStyle/>
          <a:p>
            <a:fld id="{76A94E45-ACB0-EB44-8B06-D2979D881DEA}" type="datetime1">
              <a:rPr lang="en-US" smtClean="0"/>
              <a:t>3/2/2020</a:t>
            </a:fld>
            <a:endParaRPr lang="en-US" dirty="0"/>
          </a:p>
        </p:txBody>
      </p:sp>
      <p:sp>
        <p:nvSpPr>
          <p:cNvPr id="6" name="Footer Placeholder 5">
            <a:extLst>
              <a:ext uri="{FF2B5EF4-FFF2-40B4-BE49-F238E27FC236}">
                <a16:creationId xmlns:a16="http://schemas.microsoft.com/office/drawing/2014/main" id="{38537DC5-F9D1-B14E-A9FC-2883714272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8F1116-B06E-7447-BBD5-6DAB2226910D}"/>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126633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0B2A-6F54-264B-9468-0CEB9D9EA5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F3C3C-E8BF-E04C-9BF2-6E91678A0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B4CECC-5CDD-E54F-AC3A-2BFE647EFB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E2443-0BC5-C84F-BB8B-96BC0572B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61C686-4288-084E-A695-0609B07CFC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66B2B-CA38-1B46-A5CA-091D6AF34BCB}"/>
              </a:ext>
            </a:extLst>
          </p:cNvPr>
          <p:cNvSpPr>
            <a:spLocks noGrp="1"/>
          </p:cNvSpPr>
          <p:nvPr>
            <p:ph type="dt" sz="half" idx="10"/>
          </p:nvPr>
        </p:nvSpPr>
        <p:spPr/>
        <p:txBody>
          <a:bodyPr/>
          <a:lstStyle/>
          <a:p>
            <a:fld id="{849ADF09-1817-B541-A2DD-3F20C001F89F}" type="datetime1">
              <a:rPr lang="en-US" smtClean="0"/>
              <a:t>3/2/2020</a:t>
            </a:fld>
            <a:endParaRPr lang="en-US" dirty="0"/>
          </a:p>
        </p:txBody>
      </p:sp>
      <p:sp>
        <p:nvSpPr>
          <p:cNvPr id="8" name="Footer Placeholder 7">
            <a:extLst>
              <a:ext uri="{FF2B5EF4-FFF2-40B4-BE49-F238E27FC236}">
                <a16:creationId xmlns:a16="http://schemas.microsoft.com/office/drawing/2014/main" id="{051433E5-8368-904A-983B-DE1E4CF352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4343C9-CFA0-1543-8C00-F8AFEC585466}"/>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124679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89B8-A092-AE44-987E-F992E12896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F9F30-84B0-BC4D-9B02-3BEF71649FCE}"/>
              </a:ext>
            </a:extLst>
          </p:cNvPr>
          <p:cNvSpPr>
            <a:spLocks noGrp="1"/>
          </p:cNvSpPr>
          <p:nvPr>
            <p:ph type="dt" sz="half" idx="10"/>
          </p:nvPr>
        </p:nvSpPr>
        <p:spPr/>
        <p:txBody>
          <a:bodyPr/>
          <a:lstStyle/>
          <a:p>
            <a:fld id="{B6B3E296-7FA8-A140-A074-DF1E709E1CF7}" type="datetime1">
              <a:rPr lang="en-US" smtClean="0"/>
              <a:t>3/2/2020</a:t>
            </a:fld>
            <a:endParaRPr lang="en-US" dirty="0"/>
          </a:p>
        </p:txBody>
      </p:sp>
      <p:sp>
        <p:nvSpPr>
          <p:cNvPr id="4" name="Footer Placeholder 3">
            <a:extLst>
              <a:ext uri="{FF2B5EF4-FFF2-40B4-BE49-F238E27FC236}">
                <a16:creationId xmlns:a16="http://schemas.microsoft.com/office/drawing/2014/main" id="{779B48E0-BBBE-4A42-9CCD-B0679300CF0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227DE7-2740-7741-918C-E1ABD7E26CE5}"/>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22217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B1480-EAFD-6943-A477-E13B1E68B869}"/>
              </a:ext>
            </a:extLst>
          </p:cNvPr>
          <p:cNvSpPr>
            <a:spLocks noGrp="1"/>
          </p:cNvSpPr>
          <p:nvPr>
            <p:ph type="dt" sz="half" idx="10"/>
          </p:nvPr>
        </p:nvSpPr>
        <p:spPr/>
        <p:txBody>
          <a:bodyPr/>
          <a:lstStyle/>
          <a:p>
            <a:fld id="{A56F0D18-4F2B-0641-ABEC-7298F29AFB5A}" type="datetime1">
              <a:rPr lang="en-US" smtClean="0"/>
              <a:t>3/2/2020</a:t>
            </a:fld>
            <a:endParaRPr lang="en-US" dirty="0"/>
          </a:p>
        </p:txBody>
      </p:sp>
      <p:sp>
        <p:nvSpPr>
          <p:cNvPr id="3" name="Footer Placeholder 2">
            <a:extLst>
              <a:ext uri="{FF2B5EF4-FFF2-40B4-BE49-F238E27FC236}">
                <a16:creationId xmlns:a16="http://schemas.microsoft.com/office/drawing/2014/main" id="{254FC0D1-AAA2-1B49-8F5C-3CEABBA3C0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6609701-FB6E-D74E-A8D9-A48F45632209}"/>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86520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2E7E-A9D3-3847-B137-F07078538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6C6868-6B54-764A-8B60-67CA9E569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07AD2-251B-A94A-B0CD-C0DEDABC1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FB05D9-C4DC-814A-9C05-AF3EF8752807}"/>
              </a:ext>
            </a:extLst>
          </p:cNvPr>
          <p:cNvSpPr>
            <a:spLocks noGrp="1"/>
          </p:cNvSpPr>
          <p:nvPr>
            <p:ph type="dt" sz="half" idx="10"/>
          </p:nvPr>
        </p:nvSpPr>
        <p:spPr/>
        <p:txBody>
          <a:bodyPr/>
          <a:lstStyle/>
          <a:p>
            <a:fld id="{8F6B2C85-53B7-8346-8619-A6501E9E0128}" type="datetime1">
              <a:rPr lang="en-US" smtClean="0"/>
              <a:t>3/2/2020</a:t>
            </a:fld>
            <a:endParaRPr lang="en-US" dirty="0"/>
          </a:p>
        </p:txBody>
      </p:sp>
      <p:sp>
        <p:nvSpPr>
          <p:cNvPr id="6" name="Footer Placeholder 5">
            <a:extLst>
              <a:ext uri="{FF2B5EF4-FFF2-40B4-BE49-F238E27FC236}">
                <a16:creationId xmlns:a16="http://schemas.microsoft.com/office/drawing/2014/main" id="{C473764A-4FE5-2F4D-9494-D57465D899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BF39D3-D16B-E047-99AD-C319815C53DE}"/>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418067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61470-CAE1-5B4D-9C82-7A91F7D44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899D77-C4B6-C643-BDC6-BDD6BC97C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768A85-01E4-C14C-BC76-8F3C2D21B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8EA78F-2DBE-6A47-9EAA-751A0F5A1E8F}"/>
              </a:ext>
            </a:extLst>
          </p:cNvPr>
          <p:cNvSpPr>
            <a:spLocks noGrp="1"/>
          </p:cNvSpPr>
          <p:nvPr>
            <p:ph type="dt" sz="half" idx="10"/>
          </p:nvPr>
        </p:nvSpPr>
        <p:spPr/>
        <p:txBody>
          <a:bodyPr/>
          <a:lstStyle/>
          <a:p>
            <a:fld id="{2CE2B037-BD05-C04F-96E5-53BBE1CD67B2}" type="datetime1">
              <a:rPr lang="en-US" smtClean="0"/>
              <a:t>3/2/2020</a:t>
            </a:fld>
            <a:endParaRPr lang="en-US" dirty="0"/>
          </a:p>
        </p:txBody>
      </p:sp>
      <p:sp>
        <p:nvSpPr>
          <p:cNvPr id="6" name="Footer Placeholder 5">
            <a:extLst>
              <a:ext uri="{FF2B5EF4-FFF2-40B4-BE49-F238E27FC236}">
                <a16:creationId xmlns:a16="http://schemas.microsoft.com/office/drawing/2014/main" id="{F6F50A2D-F966-D94C-80B2-5B6C0A3C3C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5EF98B-F1FC-E141-AA70-1EC1C6A32CBE}"/>
              </a:ext>
            </a:extLst>
          </p:cNvPr>
          <p:cNvSpPr>
            <a:spLocks noGrp="1"/>
          </p:cNvSpPr>
          <p:nvPr>
            <p:ph type="sldNum" sz="quarter" idx="12"/>
          </p:nvPr>
        </p:nvSpPr>
        <p:spPr/>
        <p:txBody>
          <a:bodyPr/>
          <a:lstStyle/>
          <a:p>
            <a:fld id="{9AA75AF3-294A-7B49-9B76-9EAAB2AD0144}" type="slidenum">
              <a:rPr lang="en-US" smtClean="0"/>
              <a:t>‹#›</a:t>
            </a:fld>
            <a:endParaRPr lang="en-US" dirty="0"/>
          </a:p>
        </p:txBody>
      </p:sp>
    </p:spTree>
    <p:extLst>
      <p:ext uri="{BB962C8B-B14F-4D97-AF65-F5344CB8AC3E}">
        <p14:creationId xmlns:p14="http://schemas.microsoft.com/office/powerpoint/2010/main" val="246713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551E5BF-F493-DB46-944A-BE5B6273E0EB}"/>
              </a:ext>
            </a:extLst>
          </p:cNvPr>
          <p:cNvPicPr>
            <a:picLocks noChangeAspect="1"/>
          </p:cNvPicPr>
          <p:nvPr userDrawn="1"/>
        </p:nvPicPr>
        <p:blipFill rotWithShape="1">
          <a:blip r:embed="rId13"/>
          <a:srcRect l="13931"/>
          <a:stretch/>
        </p:blipFill>
        <p:spPr>
          <a:xfrm>
            <a:off x="0" y="0"/>
            <a:ext cx="2126022" cy="6858000"/>
          </a:xfrm>
          <a:prstGeom prst="rect">
            <a:avLst/>
          </a:prstGeom>
        </p:spPr>
      </p:pic>
      <p:sp>
        <p:nvSpPr>
          <p:cNvPr id="2" name="Title Placeholder 1">
            <a:extLst>
              <a:ext uri="{FF2B5EF4-FFF2-40B4-BE49-F238E27FC236}">
                <a16:creationId xmlns:a16="http://schemas.microsoft.com/office/drawing/2014/main" id="{43414AF7-BB87-6C4E-85C9-F93FAD0563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4F6C91-D69D-7D48-8EC2-90C13444D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4AE0FA-91BC-5C4C-86BB-D354D135A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8ECB9-9FE4-894D-8836-E7AF85AF3AA0}" type="datetime1">
              <a:rPr lang="en-US" smtClean="0"/>
              <a:t>3/2/2020</a:t>
            </a:fld>
            <a:endParaRPr lang="en-US" dirty="0"/>
          </a:p>
        </p:txBody>
      </p:sp>
      <p:sp>
        <p:nvSpPr>
          <p:cNvPr id="5" name="Footer Placeholder 4">
            <a:extLst>
              <a:ext uri="{FF2B5EF4-FFF2-40B4-BE49-F238E27FC236}">
                <a16:creationId xmlns:a16="http://schemas.microsoft.com/office/drawing/2014/main" id="{76EC6252-E9B8-4A46-B556-F089708F06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6" name="Picture 15">
            <a:extLst>
              <a:ext uri="{FF2B5EF4-FFF2-40B4-BE49-F238E27FC236}">
                <a16:creationId xmlns:a16="http://schemas.microsoft.com/office/drawing/2014/main" id="{38F65C93-B260-114A-99C1-A64B7423E262}"/>
              </a:ext>
            </a:extLst>
          </p:cNvPr>
          <p:cNvPicPr>
            <a:picLocks noChangeAspect="1"/>
          </p:cNvPicPr>
          <p:nvPr userDrawn="1"/>
        </p:nvPicPr>
        <p:blipFill>
          <a:blip r:embed="rId14"/>
          <a:stretch>
            <a:fillRect/>
          </a:stretch>
        </p:blipFill>
        <p:spPr>
          <a:xfrm>
            <a:off x="10585781" y="298586"/>
            <a:ext cx="1309508" cy="523803"/>
          </a:xfrm>
          <a:prstGeom prst="rect">
            <a:avLst/>
          </a:prstGeom>
        </p:spPr>
      </p:pic>
      <p:sp>
        <p:nvSpPr>
          <p:cNvPr id="20" name="Oval 19">
            <a:extLst>
              <a:ext uri="{FF2B5EF4-FFF2-40B4-BE49-F238E27FC236}">
                <a16:creationId xmlns:a16="http://schemas.microsoft.com/office/drawing/2014/main" id="{FD54229D-82FD-5C4C-9592-DF97FB0EEFE4}"/>
              </a:ext>
            </a:extLst>
          </p:cNvPr>
          <p:cNvSpPr/>
          <p:nvPr userDrawn="1"/>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242269AF-41A4-DF4F-8EB1-1E38CA0499DE}"/>
              </a:ext>
            </a:extLst>
          </p:cNvPr>
          <p:cNvSpPr>
            <a:spLocks noGrp="1"/>
          </p:cNvSpPr>
          <p:nvPr>
            <p:ph type="sldNum" sz="quarter" idx="4"/>
          </p:nvPr>
        </p:nvSpPr>
        <p:spPr>
          <a:xfrm>
            <a:off x="11495388" y="6348399"/>
            <a:ext cx="5585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AA75AF3-294A-7B49-9B76-9EAAB2AD0144}" type="slidenum">
              <a:rPr lang="en-US" smtClean="0"/>
              <a:pPr/>
              <a:t>‹#›</a:t>
            </a:fld>
            <a:endParaRPr lang="en-US" dirty="0"/>
          </a:p>
        </p:txBody>
      </p:sp>
      <p:cxnSp>
        <p:nvCxnSpPr>
          <p:cNvPr id="33" name="Straight Connector 32">
            <a:extLst>
              <a:ext uri="{FF2B5EF4-FFF2-40B4-BE49-F238E27FC236}">
                <a16:creationId xmlns:a16="http://schemas.microsoft.com/office/drawing/2014/main" id="{4C2CDD23-C4DA-674A-8347-FE69A2FC6463}"/>
              </a:ext>
            </a:extLst>
          </p:cNvPr>
          <p:cNvCxnSpPr>
            <a:cxnSpLocks/>
          </p:cNvCxnSpPr>
          <p:nvPr userDrawn="1"/>
        </p:nvCxnSpPr>
        <p:spPr>
          <a:xfrm>
            <a:off x="0" y="1038538"/>
            <a:ext cx="531628" cy="0"/>
          </a:xfrm>
          <a:prstGeom prst="line">
            <a:avLst/>
          </a:prstGeom>
          <a:ln w="50800">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775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hhs.gov/" TargetMode="External"/><Relationship Id="rId13" Type="http://schemas.openxmlformats.org/officeDocument/2006/relationships/image" Target="../media/image51.jpeg"/><Relationship Id="rId18" Type="http://schemas.openxmlformats.org/officeDocument/2006/relationships/image" Target="../media/image56.png"/><Relationship Id="rId26" Type="http://schemas.openxmlformats.org/officeDocument/2006/relationships/image" Target="../media/image34.jpeg"/><Relationship Id="rId3" Type="http://schemas.openxmlformats.org/officeDocument/2006/relationships/hyperlink" Target="https://www.bing.com/images/search?q=ohio+state+logo&amp;id=73B02125B7B653C5619766EBEBB428EBFAE2EA5E&amp;FORM=IQFRBA" TargetMode="External"/><Relationship Id="rId21" Type="http://schemas.openxmlformats.org/officeDocument/2006/relationships/image" Target="../media/image58.png"/><Relationship Id="rId34" Type="http://schemas.openxmlformats.org/officeDocument/2006/relationships/image" Target="../media/image64.jpeg"/><Relationship Id="rId7" Type="http://schemas.openxmlformats.org/officeDocument/2006/relationships/image" Target="../media/image48.jpg"/><Relationship Id="rId12" Type="http://schemas.openxmlformats.org/officeDocument/2006/relationships/image" Target="../media/image25.png"/><Relationship Id="rId17" Type="http://schemas.openxmlformats.org/officeDocument/2006/relationships/image" Target="../media/image55.png"/><Relationship Id="rId25" Type="http://schemas.openxmlformats.org/officeDocument/2006/relationships/image" Target="../media/image42.jpeg"/><Relationship Id="rId33" Type="http://schemas.openxmlformats.org/officeDocument/2006/relationships/image" Target="../media/image63.png"/><Relationship Id="rId38" Type="http://schemas.openxmlformats.org/officeDocument/2006/relationships/image" Target="../media/image68.png"/><Relationship Id="rId2" Type="http://schemas.openxmlformats.org/officeDocument/2006/relationships/notesSlide" Target="../notesSlides/notesSlide8.xml"/><Relationship Id="rId16" Type="http://schemas.openxmlformats.org/officeDocument/2006/relationships/image" Target="../media/image54.png"/><Relationship Id="rId20" Type="http://schemas.openxmlformats.org/officeDocument/2006/relationships/image" Target="../media/image28.png"/><Relationship Id="rId29"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jpeg"/><Relationship Id="rId11" Type="http://schemas.openxmlformats.org/officeDocument/2006/relationships/image" Target="../media/image50.jpeg"/><Relationship Id="rId24" Type="http://schemas.openxmlformats.org/officeDocument/2006/relationships/image" Target="../media/image61.jpg"/><Relationship Id="rId32" Type="http://schemas.openxmlformats.org/officeDocument/2006/relationships/image" Target="../media/image62.png"/><Relationship Id="rId37" Type="http://schemas.openxmlformats.org/officeDocument/2006/relationships/image" Target="../media/image67.jpeg"/><Relationship Id="rId5" Type="http://schemas.openxmlformats.org/officeDocument/2006/relationships/image" Target="../media/image46.jpeg"/><Relationship Id="rId15" Type="http://schemas.openxmlformats.org/officeDocument/2006/relationships/image" Target="../media/image53.gif"/><Relationship Id="rId23" Type="http://schemas.openxmlformats.org/officeDocument/2006/relationships/image" Target="../media/image60.jpeg"/><Relationship Id="rId28" Type="http://schemas.openxmlformats.org/officeDocument/2006/relationships/image" Target="../media/image36.jpeg"/><Relationship Id="rId36" Type="http://schemas.openxmlformats.org/officeDocument/2006/relationships/image" Target="../media/image66.jpeg"/><Relationship Id="rId10" Type="http://schemas.openxmlformats.org/officeDocument/2006/relationships/hyperlink" Target="http://www.gsa.gov/" TargetMode="External"/><Relationship Id="rId19" Type="http://schemas.openxmlformats.org/officeDocument/2006/relationships/image" Target="../media/image57.jpeg"/><Relationship Id="rId31" Type="http://schemas.openxmlformats.org/officeDocument/2006/relationships/image" Target="../media/image39.jpeg"/><Relationship Id="rId4" Type="http://schemas.openxmlformats.org/officeDocument/2006/relationships/image" Target="../media/image45.jpeg"/><Relationship Id="rId9" Type="http://schemas.openxmlformats.org/officeDocument/2006/relationships/image" Target="../media/image49.jpeg"/><Relationship Id="rId14" Type="http://schemas.openxmlformats.org/officeDocument/2006/relationships/image" Target="../media/image52.jpeg"/><Relationship Id="rId22" Type="http://schemas.openxmlformats.org/officeDocument/2006/relationships/image" Target="../media/image59.jp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65.jpeg"/></Relationships>
</file>

<file path=ppt/slides/_rels/slide11.xml.rels><?xml version="1.0" encoding="UTF-8" standalone="yes"?>
<Relationships xmlns="http://schemas.openxmlformats.org/package/2006/relationships"><Relationship Id="rId8" Type="http://schemas.openxmlformats.org/officeDocument/2006/relationships/image" Target="../media/image74.jpeg"/><Relationship Id="rId13" Type="http://schemas.openxmlformats.org/officeDocument/2006/relationships/image" Target="../media/image78.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7.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2.png"/><Relationship Id="rId4" Type="http://schemas.openxmlformats.org/officeDocument/2006/relationships/image" Target="../media/image70.png"/><Relationship Id="rId9" Type="http://schemas.openxmlformats.org/officeDocument/2006/relationships/image" Target="../media/image75.png"/></Relationships>
</file>

<file path=ppt/slides/_rels/slide1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4.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chart" Target="../charts/chart1.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35.jp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42.jpeg"/><Relationship Id="rId5" Type="http://schemas.openxmlformats.org/officeDocument/2006/relationships/image" Target="../media/image37.jpe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635" y="635"/>
            <a:ext cx="12190730" cy="1259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 y="0"/>
            <a:ext cx="12191365" cy="6095683"/>
          </a:xfrm>
          <a:prstGeom prst="rect">
            <a:avLst/>
          </a:prstGeom>
        </p:spPr>
      </p:pic>
      <p:pic>
        <p:nvPicPr>
          <p:cNvPr id="8" name="Picture 7">
            <a:extLst>
              <a:ext uri="{FF2B5EF4-FFF2-40B4-BE49-F238E27FC236}">
                <a16:creationId xmlns:a16="http://schemas.microsoft.com/office/drawing/2014/main" id="{9D199043-17A5-5248-B69B-E6B60794F3C6}"/>
              </a:ext>
            </a:extLst>
          </p:cNvPr>
          <p:cNvPicPr>
            <a:picLocks noChangeAspect="1"/>
          </p:cNvPicPr>
          <p:nvPr/>
        </p:nvPicPr>
        <p:blipFill>
          <a:blip r:embed="rId3"/>
          <a:stretch>
            <a:fillRect/>
          </a:stretch>
        </p:blipFill>
        <p:spPr>
          <a:xfrm>
            <a:off x="482533" y="551029"/>
            <a:ext cx="3511550" cy="1340652"/>
          </a:xfrm>
          <a:prstGeom prst="rect">
            <a:avLst/>
          </a:prstGeom>
          <a:effectLst>
            <a:outerShdw blurRad="647700" dist="12700" dir="900000" algn="tl" rotWithShape="0">
              <a:prstClr val="black">
                <a:alpha val="58000"/>
              </a:prstClr>
            </a:outerShdw>
          </a:effectLst>
        </p:spPr>
      </p:pic>
      <p:sp>
        <p:nvSpPr>
          <p:cNvPr id="2" name="Title 1"/>
          <p:cNvSpPr>
            <a:spLocks noGrp="1"/>
          </p:cNvSpPr>
          <p:nvPr>
            <p:ph type="ctrTitle"/>
          </p:nvPr>
        </p:nvSpPr>
        <p:spPr>
          <a:xfrm>
            <a:off x="575119" y="2784375"/>
            <a:ext cx="9403715" cy="2155148"/>
          </a:xfrm>
          <a:effectLst>
            <a:outerShdw blurRad="50800" dist="38100" dir="2700000" algn="tl" rotWithShape="0">
              <a:prstClr val="black">
                <a:alpha val="40000"/>
              </a:prstClr>
            </a:outerShdw>
          </a:effectLst>
        </p:spPr>
        <p:txBody>
          <a:bodyPr>
            <a:normAutofit fontScale="90000"/>
          </a:bodyPr>
          <a:lstStyle/>
          <a:p>
            <a:pPr algn="l"/>
            <a:br>
              <a:rPr lang="en-US" sz="4000" dirty="0">
                <a:solidFill>
                  <a:schemeClr val="bg1"/>
                </a:solidFill>
                <a:cs typeface="Open Sans Light" panose="020B0306030504020204" charset="0"/>
              </a:rPr>
            </a:br>
            <a:br>
              <a:rPr lang="en-US" sz="4000" dirty="0">
                <a:solidFill>
                  <a:schemeClr val="bg1"/>
                </a:solidFill>
                <a:cs typeface="Open Sans Light" panose="020B0306030504020204" charset="0"/>
              </a:rPr>
            </a:br>
            <a:br>
              <a:rPr lang="en-US" sz="4000" dirty="0">
                <a:solidFill>
                  <a:schemeClr val="bg1"/>
                </a:solidFill>
                <a:cs typeface="Open Sans Light" panose="020B0306030504020204" charset="0"/>
              </a:rPr>
            </a:br>
            <a:br>
              <a:rPr lang="en-US" sz="4000" dirty="0">
                <a:solidFill>
                  <a:schemeClr val="bg1"/>
                </a:solidFill>
                <a:cs typeface="Open Sans Light" panose="020B0306030504020204" charset="0"/>
              </a:rPr>
            </a:br>
            <a:r>
              <a:rPr lang="en-US" sz="4000" dirty="0">
                <a:solidFill>
                  <a:schemeClr val="bg1"/>
                </a:solidFill>
                <a:cs typeface="Open Sans Light" panose="020B0306030504020204" charset="0"/>
              </a:rPr>
              <a:t>Investor Presentation</a:t>
            </a:r>
            <a:br>
              <a:rPr lang="en-US" sz="4000" dirty="0">
                <a:solidFill>
                  <a:schemeClr val="bg1"/>
                </a:solidFill>
                <a:cs typeface="Open Sans Light" panose="020B0306030504020204" charset="0"/>
              </a:rPr>
            </a:br>
            <a:r>
              <a:rPr lang="en-US" sz="3600" dirty="0">
                <a:solidFill>
                  <a:schemeClr val="bg1"/>
                </a:solidFill>
                <a:cs typeface="Open Sans Light" panose="020B0306030504020204" charset="0"/>
              </a:rPr>
              <a:t>LD Micro Virtual</a:t>
            </a:r>
            <a:br>
              <a:rPr lang="en-US" sz="3600" dirty="0">
                <a:solidFill>
                  <a:schemeClr val="bg1"/>
                </a:solidFill>
                <a:cs typeface="Open Sans Light" panose="020B0306030504020204" charset="0"/>
              </a:rPr>
            </a:br>
            <a:br>
              <a:rPr lang="en-US" sz="3600" dirty="0">
                <a:solidFill>
                  <a:schemeClr val="bg1"/>
                </a:solidFill>
                <a:cs typeface="Open Sans Light" panose="020B0306030504020204" charset="0"/>
              </a:rPr>
            </a:br>
            <a:r>
              <a:rPr lang="en-US" sz="3600" dirty="0">
                <a:solidFill>
                  <a:schemeClr val="bg1"/>
                </a:solidFill>
                <a:cs typeface="Open Sans" panose="020B0606030504020204" charset="0"/>
              </a:rPr>
              <a:t>NYSE American: WYY</a:t>
            </a:r>
            <a:endParaRPr lang="en-US" sz="4000" dirty="0">
              <a:solidFill>
                <a:schemeClr val="bg1"/>
              </a:solidFill>
              <a:cs typeface="Open Sans Light" panose="020B0306030504020204" charset="0"/>
            </a:endParaRPr>
          </a:p>
        </p:txBody>
      </p:sp>
      <p:sp>
        <p:nvSpPr>
          <p:cNvPr id="3" name="Subtitle 2"/>
          <p:cNvSpPr>
            <a:spLocks noGrp="1"/>
          </p:cNvSpPr>
          <p:nvPr>
            <p:ph type="subTitle" idx="1"/>
          </p:nvPr>
        </p:nvSpPr>
        <p:spPr>
          <a:xfrm>
            <a:off x="389699" y="6306971"/>
            <a:ext cx="11083844" cy="550662"/>
          </a:xfrm>
          <a:effectLst>
            <a:outerShdw blurRad="50800" dist="38100" dir="2700000" algn="tl" rotWithShape="0">
              <a:prstClr val="black">
                <a:alpha val="40000"/>
              </a:prstClr>
            </a:outerShdw>
          </a:effectLst>
        </p:spPr>
        <p:txBody>
          <a:bodyPr>
            <a:normAutofit/>
          </a:bodyPr>
          <a:lstStyle/>
          <a:p>
            <a:pPr algn="l"/>
            <a:r>
              <a:rPr lang="en-US" sz="1800" b="1" dirty="0" err="1">
                <a:solidFill>
                  <a:srgbClr val="002060"/>
                </a:solidFill>
                <a:cs typeface="Open Sans Light" panose="020B0306030504020204" charset="0"/>
              </a:rPr>
              <a:t>www.widepoint.com</a:t>
            </a:r>
            <a:r>
              <a:rPr lang="en-US" sz="1800" b="1" dirty="0">
                <a:solidFill>
                  <a:srgbClr val="002060"/>
                </a:solidFill>
                <a:cs typeface="Open Sans Light" panose="020B0306030504020204" charset="0"/>
              </a:rPr>
              <a:t> 	                                                                                                                                 March 3, 2020</a:t>
            </a:r>
          </a:p>
        </p:txBody>
      </p:sp>
    </p:spTree>
    <p:extLst>
      <p:ext uri="{BB962C8B-B14F-4D97-AF65-F5344CB8AC3E}">
        <p14:creationId xmlns:p14="http://schemas.microsoft.com/office/powerpoint/2010/main" val="4250471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F2D1-256A-F94A-8676-14912E62B128}"/>
              </a:ext>
            </a:extLst>
          </p:cNvPr>
          <p:cNvSpPr>
            <a:spLocks noGrp="1"/>
          </p:cNvSpPr>
          <p:nvPr>
            <p:ph type="title"/>
          </p:nvPr>
        </p:nvSpPr>
        <p:spPr>
          <a:xfrm>
            <a:off x="838200" y="365125"/>
            <a:ext cx="10515600" cy="687201"/>
          </a:xfrm>
        </p:spPr>
        <p:txBody>
          <a:bodyPr>
            <a:normAutofit/>
          </a:bodyPr>
          <a:lstStyle/>
          <a:p>
            <a:r>
              <a:rPr lang="en-US" sz="4000" dirty="0"/>
              <a:t>Diversified &amp; Expanding Customer Base</a:t>
            </a:r>
          </a:p>
        </p:txBody>
      </p:sp>
      <p:sp>
        <p:nvSpPr>
          <p:cNvPr id="3" name="Slide Number Placeholder 2">
            <a:extLst>
              <a:ext uri="{FF2B5EF4-FFF2-40B4-BE49-F238E27FC236}">
                <a16:creationId xmlns:a16="http://schemas.microsoft.com/office/drawing/2014/main" id="{434C5A88-C365-D145-82BA-E9A82E04AE18}"/>
              </a:ext>
            </a:extLst>
          </p:cNvPr>
          <p:cNvSpPr>
            <a:spLocks noGrp="1"/>
          </p:cNvSpPr>
          <p:nvPr>
            <p:ph type="sldNum" sz="quarter" idx="12"/>
          </p:nvPr>
        </p:nvSpPr>
        <p:spPr/>
        <p:txBody>
          <a:bodyPr/>
          <a:lstStyle/>
          <a:p>
            <a:fld id="{9AA75AF3-294A-7B49-9B76-9EAAB2AD0144}" type="slidenum">
              <a:rPr lang="en-US" smtClean="0"/>
              <a:t>10</a:t>
            </a:fld>
            <a:endParaRPr lang="en-US" dirty="0"/>
          </a:p>
        </p:txBody>
      </p:sp>
      <p:pic>
        <p:nvPicPr>
          <p:cNvPr id="7" name="Picture 4" descr="Image result for ohio state logo">
            <a:hlinkClick r:id="rId3" tooltip="Search images of ohio state logo"/>
            <a:extLst>
              <a:ext uri="{FF2B5EF4-FFF2-40B4-BE49-F238E27FC236}">
                <a16:creationId xmlns:a16="http://schemas.microsoft.com/office/drawing/2014/main" id="{046ACD48-2165-9E42-9289-A41C66BA4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947" y="2433579"/>
            <a:ext cx="859667" cy="7620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2">
            <a:extLst>
              <a:ext uri="{FF2B5EF4-FFF2-40B4-BE49-F238E27FC236}">
                <a16:creationId xmlns:a16="http://schemas.microsoft.com/office/drawing/2014/main" id="{F7A9BAF8-8DDE-5F4B-90D0-C492E84F251A}"/>
              </a:ext>
            </a:extLst>
          </p:cNvPr>
          <p:cNvPicPr>
            <a:picLocks noChangeAspect="1"/>
          </p:cNvPicPr>
          <p:nvPr/>
        </p:nvPicPr>
        <p:blipFill>
          <a:blip r:embed="rId5"/>
          <a:srcRect/>
          <a:stretch>
            <a:fillRect/>
          </a:stretch>
        </p:blipFill>
        <p:spPr bwMode="auto">
          <a:xfrm>
            <a:off x="2611950" y="1710318"/>
            <a:ext cx="942020" cy="916118"/>
          </a:xfrm>
          <a:prstGeom prst="rect">
            <a:avLst/>
          </a:prstGeom>
          <a:noFill/>
          <a:ln w="9525">
            <a:noFill/>
            <a:miter lim="800000"/>
            <a:headEnd/>
            <a:tailEnd/>
          </a:ln>
        </p:spPr>
      </p:pic>
      <p:pic>
        <p:nvPicPr>
          <p:cNvPr id="17" name="Picture 16" descr="images-20.jpeg">
            <a:extLst>
              <a:ext uri="{FF2B5EF4-FFF2-40B4-BE49-F238E27FC236}">
                <a16:creationId xmlns:a16="http://schemas.microsoft.com/office/drawing/2014/main" id="{D37D65B1-BB29-9348-87EA-1793B232B012}"/>
              </a:ext>
            </a:extLst>
          </p:cNvPr>
          <p:cNvPicPr>
            <a:picLocks noChangeAspect="1"/>
          </p:cNvPicPr>
          <p:nvPr/>
        </p:nvPicPr>
        <p:blipFill>
          <a:blip r:embed="rId6"/>
          <a:stretch>
            <a:fillRect/>
          </a:stretch>
        </p:blipFill>
        <p:spPr>
          <a:xfrm>
            <a:off x="3546599" y="2729906"/>
            <a:ext cx="892323" cy="873816"/>
          </a:xfrm>
          <a:prstGeom prst="rect">
            <a:avLst/>
          </a:prstGeom>
        </p:spPr>
      </p:pic>
      <p:pic>
        <p:nvPicPr>
          <p:cNvPr id="19" name="Picture 18">
            <a:extLst>
              <a:ext uri="{FF2B5EF4-FFF2-40B4-BE49-F238E27FC236}">
                <a16:creationId xmlns:a16="http://schemas.microsoft.com/office/drawing/2014/main" id="{1AFC97AB-DB0F-5A45-8106-B3A045ADD6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773" y="1691498"/>
            <a:ext cx="958362" cy="938487"/>
          </a:xfrm>
          <a:prstGeom prst="rect">
            <a:avLst/>
          </a:prstGeom>
        </p:spPr>
      </p:pic>
      <p:pic>
        <p:nvPicPr>
          <p:cNvPr id="20" name="Picture 2" descr="United States Department of Health and Human Services">
            <a:hlinkClick r:id="rId8" tooltip="United States Department of Health and Human Services"/>
            <a:extLst>
              <a:ext uri="{FF2B5EF4-FFF2-40B4-BE49-F238E27FC236}">
                <a16:creationId xmlns:a16="http://schemas.microsoft.com/office/drawing/2014/main" id="{39ABFA37-1D74-DF41-AAF4-0B322E113D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82779" y="2713216"/>
            <a:ext cx="878591" cy="8603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General Services Administration">
            <a:hlinkClick r:id="rId10" tooltip="General Services Administration"/>
            <a:extLst>
              <a:ext uri="{FF2B5EF4-FFF2-40B4-BE49-F238E27FC236}">
                <a16:creationId xmlns:a16="http://schemas.microsoft.com/office/drawing/2014/main" id="{6114272A-FDB2-7842-B039-61E8310433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2809" y="3894904"/>
            <a:ext cx="807305" cy="7905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Logo (2014–present)">
            <a:extLst>
              <a:ext uri="{FF2B5EF4-FFF2-40B4-BE49-F238E27FC236}">
                <a16:creationId xmlns:a16="http://schemas.microsoft.com/office/drawing/2014/main" id="{FD30D918-E248-AC47-9B2B-8E2E099D52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60793" y="2451450"/>
            <a:ext cx="1513854" cy="2174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a:extLst>
              <a:ext uri="{FF2B5EF4-FFF2-40B4-BE49-F238E27FC236}">
                <a16:creationId xmlns:a16="http://schemas.microsoft.com/office/drawing/2014/main" id="{B7613E7F-75BD-2D42-8FBC-5AB30871176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7177" y="1402971"/>
            <a:ext cx="844783" cy="8180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s-6.jpeg">
            <a:extLst>
              <a:ext uri="{FF2B5EF4-FFF2-40B4-BE49-F238E27FC236}">
                <a16:creationId xmlns:a16="http://schemas.microsoft.com/office/drawing/2014/main" id="{DE2109D8-111D-0540-A1E1-86DC22A4DC15}"/>
              </a:ext>
            </a:extLst>
          </p:cNvPr>
          <p:cNvPicPr>
            <a:picLocks noChangeAspect="1"/>
          </p:cNvPicPr>
          <p:nvPr/>
        </p:nvPicPr>
        <p:blipFill>
          <a:blip r:embed="rId14"/>
          <a:stretch>
            <a:fillRect/>
          </a:stretch>
        </p:blipFill>
        <p:spPr>
          <a:xfrm>
            <a:off x="9220988" y="1636700"/>
            <a:ext cx="1435374" cy="463742"/>
          </a:xfrm>
          <a:prstGeom prst="rect">
            <a:avLst/>
          </a:prstGeom>
        </p:spPr>
      </p:pic>
      <p:pic>
        <p:nvPicPr>
          <p:cNvPr id="28" name="Picture 10" descr="U.S. Department of Justice, seal - vector image">
            <a:extLst>
              <a:ext uri="{FF2B5EF4-FFF2-40B4-BE49-F238E27FC236}">
                <a16:creationId xmlns:a16="http://schemas.microsoft.com/office/drawing/2014/main" id="{44C93293-B99F-F842-9394-3AAFF0841F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1255" y="1691498"/>
            <a:ext cx="883469" cy="87812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E9025FC1-19DC-4D4D-9052-505DF041B59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1680" t="17642" r="10443" b="23052"/>
          <a:stretch/>
        </p:blipFill>
        <p:spPr>
          <a:xfrm>
            <a:off x="10656362" y="3443558"/>
            <a:ext cx="1006471" cy="533116"/>
          </a:xfrm>
          <a:prstGeom prst="rect">
            <a:avLst/>
          </a:prstGeom>
        </p:spPr>
      </p:pic>
      <p:sp>
        <p:nvSpPr>
          <p:cNvPr id="45" name="Content Placeholder 2">
            <a:extLst>
              <a:ext uri="{FF2B5EF4-FFF2-40B4-BE49-F238E27FC236}">
                <a16:creationId xmlns:a16="http://schemas.microsoft.com/office/drawing/2014/main" id="{4175E06D-EF1F-4448-9E26-43ADB55BA7F0}"/>
              </a:ext>
            </a:extLst>
          </p:cNvPr>
          <p:cNvSpPr txBox="1">
            <a:spLocks/>
          </p:cNvSpPr>
          <p:nvPr/>
        </p:nvSpPr>
        <p:spPr>
          <a:xfrm>
            <a:off x="838200" y="1042653"/>
            <a:ext cx="5251704" cy="8016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1">
                    <a:lumMod val="65000"/>
                    <a:lumOff val="35000"/>
                  </a:schemeClr>
                </a:solidFill>
              </a:rPr>
              <a:t>FEDERAL GOVERNMENT  </a:t>
            </a:r>
          </a:p>
          <a:p>
            <a:pPr marL="0" indent="0">
              <a:buFont typeface="Arial" panose="020B0604020202020204" pitchFamily="34" charset="0"/>
              <a:buNone/>
            </a:pPr>
            <a:endParaRPr lang="en-US" b="1" dirty="0">
              <a:solidFill>
                <a:schemeClr val="tx1">
                  <a:lumMod val="65000"/>
                  <a:lumOff val="35000"/>
                </a:schemeClr>
              </a:solidFill>
            </a:endParaRPr>
          </a:p>
        </p:txBody>
      </p:sp>
      <p:sp>
        <p:nvSpPr>
          <p:cNvPr id="48" name="Content Placeholder 2">
            <a:extLst>
              <a:ext uri="{FF2B5EF4-FFF2-40B4-BE49-F238E27FC236}">
                <a16:creationId xmlns:a16="http://schemas.microsoft.com/office/drawing/2014/main" id="{BB80A57A-D867-DE46-8960-D37917A3EF19}"/>
              </a:ext>
            </a:extLst>
          </p:cNvPr>
          <p:cNvSpPr txBox="1">
            <a:spLocks/>
          </p:cNvSpPr>
          <p:nvPr/>
        </p:nvSpPr>
        <p:spPr>
          <a:xfrm>
            <a:off x="6131553" y="1042653"/>
            <a:ext cx="5251704" cy="8016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1"/>
                </a:solidFill>
              </a:rPr>
              <a:t>COMMERCIAL &amp; “SLED”</a:t>
            </a:r>
          </a:p>
        </p:txBody>
      </p:sp>
      <p:pic>
        <p:nvPicPr>
          <p:cNvPr id="49" name="Picture 48">
            <a:extLst>
              <a:ext uri="{FF2B5EF4-FFF2-40B4-BE49-F238E27FC236}">
                <a16:creationId xmlns:a16="http://schemas.microsoft.com/office/drawing/2014/main" id="{AE7E1870-6D2D-9D43-9597-6B715B7A38AB}"/>
              </a:ext>
            </a:extLst>
          </p:cNvPr>
          <p:cNvPicPr>
            <a:picLocks noChangeAspect="1"/>
          </p:cNvPicPr>
          <p:nvPr/>
        </p:nvPicPr>
        <p:blipFill>
          <a:blip r:embed="rId17"/>
          <a:stretch>
            <a:fillRect/>
          </a:stretch>
        </p:blipFill>
        <p:spPr>
          <a:xfrm>
            <a:off x="8947834" y="2331335"/>
            <a:ext cx="712398" cy="849535"/>
          </a:xfrm>
          <a:prstGeom prst="rect">
            <a:avLst/>
          </a:prstGeom>
        </p:spPr>
      </p:pic>
      <p:pic>
        <p:nvPicPr>
          <p:cNvPr id="50" name="Picture 49">
            <a:extLst>
              <a:ext uri="{FF2B5EF4-FFF2-40B4-BE49-F238E27FC236}">
                <a16:creationId xmlns:a16="http://schemas.microsoft.com/office/drawing/2014/main" id="{C78068FE-55C6-C44A-BCE3-219BFF5B41D8}"/>
              </a:ext>
            </a:extLst>
          </p:cNvPr>
          <p:cNvPicPr>
            <a:picLocks noChangeAspect="1"/>
          </p:cNvPicPr>
          <p:nvPr/>
        </p:nvPicPr>
        <p:blipFill>
          <a:blip r:embed="rId18"/>
          <a:stretch>
            <a:fillRect/>
          </a:stretch>
        </p:blipFill>
        <p:spPr>
          <a:xfrm>
            <a:off x="6363801" y="4143311"/>
            <a:ext cx="1529604" cy="470013"/>
          </a:xfrm>
          <a:prstGeom prst="rect">
            <a:avLst/>
          </a:prstGeom>
        </p:spPr>
      </p:pic>
      <p:cxnSp>
        <p:nvCxnSpPr>
          <p:cNvPr id="44" name="Straight Connector 43">
            <a:extLst>
              <a:ext uri="{FF2B5EF4-FFF2-40B4-BE49-F238E27FC236}">
                <a16:creationId xmlns:a16="http://schemas.microsoft.com/office/drawing/2014/main" id="{CAC15224-798E-0848-96BF-718DB63733A7}"/>
              </a:ext>
            </a:extLst>
          </p:cNvPr>
          <p:cNvCxnSpPr>
            <a:cxnSpLocks/>
          </p:cNvCxnSpPr>
          <p:nvPr/>
        </p:nvCxnSpPr>
        <p:spPr>
          <a:xfrm flipV="1">
            <a:off x="739878" y="1279401"/>
            <a:ext cx="0" cy="4793042"/>
          </a:xfrm>
          <a:prstGeom prst="line">
            <a:avLst/>
          </a:prstGeom>
          <a:ln w="22225">
            <a:solidFill>
              <a:schemeClr val="tx1">
                <a:lumMod val="65000"/>
                <a:lumOff val="35000"/>
              </a:schemeClr>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B6ED165-BEAF-E641-90B6-01006E861125}"/>
              </a:ext>
            </a:extLst>
          </p:cNvPr>
          <p:cNvCxnSpPr>
            <a:cxnSpLocks/>
          </p:cNvCxnSpPr>
          <p:nvPr/>
        </p:nvCxnSpPr>
        <p:spPr>
          <a:xfrm flipV="1">
            <a:off x="6035798" y="1279401"/>
            <a:ext cx="0" cy="4793042"/>
          </a:xfrm>
          <a:prstGeom prst="line">
            <a:avLst/>
          </a:prstGeom>
          <a:ln w="22225">
            <a:solidFill>
              <a:schemeClr val="accent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pic>
        <p:nvPicPr>
          <p:cNvPr id="15" name="Picture 12" descr="Image result for us courts logo">
            <a:extLst>
              <a:ext uri="{FF2B5EF4-FFF2-40B4-BE49-F238E27FC236}">
                <a16:creationId xmlns:a16="http://schemas.microsoft.com/office/drawing/2014/main" id="{797A5C93-8318-3040-8C98-BF805451816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3334" t="19076" r="10380" b="13172"/>
          <a:stretch/>
        </p:blipFill>
        <p:spPr bwMode="auto">
          <a:xfrm>
            <a:off x="3983234" y="3789551"/>
            <a:ext cx="1571256" cy="99239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EF310D79-78D0-4B6B-8CBB-B8714FFBBB82}"/>
              </a:ext>
            </a:extLst>
          </p:cNvPr>
          <p:cNvPicPr>
            <a:picLocks noChangeAspect="1"/>
          </p:cNvPicPr>
          <p:nvPr/>
        </p:nvPicPr>
        <p:blipFill>
          <a:blip r:embed="rId20"/>
          <a:stretch>
            <a:fillRect/>
          </a:stretch>
        </p:blipFill>
        <p:spPr>
          <a:xfrm>
            <a:off x="1127702" y="5067542"/>
            <a:ext cx="1104510" cy="845559"/>
          </a:xfrm>
          <a:prstGeom prst="rect">
            <a:avLst/>
          </a:prstGeom>
        </p:spPr>
      </p:pic>
      <p:pic>
        <p:nvPicPr>
          <p:cNvPr id="2050" name="Picture 2" descr="Image result for cbp logo">
            <a:extLst>
              <a:ext uri="{FF2B5EF4-FFF2-40B4-BE49-F238E27FC236}">
                <a16:creationId xmlns:a16="http://schemas.microsoft.com/office/drawing/2014/main" id="{A93E51DA-E95B-4088-B7F4-79EFD5AE57B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9144" y="4970144"/>
            <a:ext cx="2321125" cy="942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iverside.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486445" y="3295007"/>
            <a:ext cx="807846" cy="807846"/>
          </a:xfrm>
          <a:prstGeom prst="rect">
            <a:avLst/>
          </a:prstGeom>
        </p:spPr>
      </p:pic>
      <p:pic>
        <p:nvPicPr>
          <p:cNvPr id="9" name="Picture 8" descr="Columbus Logo.jpe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306103" y="3340888"/>
            <a:ext cx="1883582" cy="616319"/>
          </a:xfrm>
          <a:prstGeom prst="rect">
            <a:avLst/>
          </a:prstGeom>
        </p:spPr>
      </p:pic>
      <p:pic>
        <p:nvPicPr>
          <p:cNvPr id="10" name="Picture 9" descr="NSF.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11950" y="3584221"/>
            <a:ext cx="1092641" cy="1092641"/>
          </a:xfrm>
          <a:prstGeom prst="rect">
            <a:avLst/>
          </a:prstGeom>
        </p:spPr>
      </p:pic>
      <p:pic>
        <p:nvPicPr>
          <p:cNvPr id="51" name="Picture 8" descr="Image result for Three UK">
            <a:extLst>
              <a:ext uri="{FF2B5EF4-FFF2-40B4-BE49-F238E27FC236}">
                <a16:creationId xmlns:a16="http://schemas.microsoft.com/office/drawing/2014/main" id="{642A9F9B-80E6-434F-AFBD-20F1E2EA94E9}"/>
              </a:ext>
            </a:extLst>
          </p:cNvPr>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31388" y="3470954"/>
            <a:ext cx="446249" cy="56550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general dynamics logo">
            <a:extLst>
              <a:ext uri="{FF2B5EF4-FFF2-40B4-BE49-F238E27FC236}">
                <a16:creationId xmlns:a16="http://schemas.microsoft.com/office/drawing/2014/main" id="{FCDD29F1-7367-4F01-8535-BDD4F3A4AA8C}"/>
              </a:ext>
            </a:extLst>
          </p:cNvPr>
          <p:cNvPicPr>
            <a:picLocks noChangeAspect="1" noChangeArrowheads="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t="26919" b="18471"/>
          <a:stretch/>
        </p:blipFill>
        <p:spPr bwMode="auto">
          <a:xfrm>
            <a:off x="9186062" y="4684883"/>
            <a:ext cx="1345978" cy="6125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 result for virgin mobile logo">
            <a:extLst>
              <a:ext uri="{FF2B5EF4-FFF2-40B4-BE49-F238E27FC236}">
                <a16:creationId xmlns:a16="http://schemas.microsoft.com/office/drawing/2014/main" id="{ADD11D37-22ED-4548-873C-0196FADF54C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85697" y="4749259"/>
            <a:ext cx="898572" cy="56550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a:extLst>
              <a:ext uri="{FF2B5EF4-FFF2-40B4-BE49-F238E27FC236}">
                <a16:creationId xmlns:a16="http://schemas.microsoft.com/office/drawing/2014/main" id="{E915FC46-EDA0-41EA-A80D-DABA6FFC0D58}"/>
              </a:ext>
            </a:extLst>
          </p:cNvPr>
          <p:cNvPicPr>
            <a:picLocks noChangeAspect="1" noChangeArrowheads="1"/>
          </p:cNvPicPr>
          <p:nvPr/>
        </p:nvPicPr>
        <p:blipFill>
          <a:blip r:embed="rId28" cstate="print">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8133622" y="5450696"/>
            <a:ext cx="952010" cy="44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0" descr="Image result for flexity solutions">
            <a:extLst>
              <a:ext uri="{FF2B5EF4-FFF2-40B4-BE49-F238E27FC236}">
                <a16:creationId xmlns:a16="http://schemas.microsoft.com/office/drawing/2014/main" id="{77617A26-9E7D-4D33-AD46-4348D05BF8EF}"/>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53781"/>
          <a:stretch/>
        </p:blipFill>
        <p:spPr bwMode="auto">
          <a:xfrm>
            <a:off x="10795137" y="5005616"/>
            <a:ext cx="916193" cy="34509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Image result for eir">
            <a:extLst>
              <a:ext uri="{FF2B5EF4-FFF2-40B4-BE49-F238E27FC236}">
                <a16:creationId xmlns:a16="http://schemas.microsoft.com/office/drawing/2014/main" id="{1E8D3728-9D06-49CB-ABD3-661D2AD995E4}"/>
              </a:ext>
            </a:extLst>
          </p:cNvPr>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84960" y="4143311"/>
            <a:ext cx="736545" cy="61189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Image result for microsoft logo">
            <a:extLst>
              <a:ext uri="{FF2B5EF4-FFF2-40B4-BE49-F238E27FC236}">
                <a16:creationId xmlns:a16="http://schemas.microsoft.com/office/drawing/2014/main" id="{D8D30843-2F3C-457B-B8CF-0C0407F16327}"/>
              </a:ext>
            </a:extLst>
          </p:cNvPr>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4269" y="4018731"/>
            <a:ext cx="1154406" cy="8653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carnegie mellon university logo">
            <a:extLst>
              <a:ext uri="{FF2B5EF4-FFF2-40B4-BE49-F238E27FC236}">
                <a16:creationId xmlns:a16="http://schemas.microsoft.com/office/drawing/2014/main" id="{79B8EA30-6D08-437D-BCD4-7DAF10D170DC}"/>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r="60773"/>
          <a:stretch/>
        </p:blipFill>
        <p:spPr bwMode="auto">
          <a:xfrm>
            <a:off x="7671697" y="2511849"/>
            <a:ext cx="913895" cy="571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C6D2B05-771C-4FA0-8555-0BAE34B32DBB}"/>
              </a:ext>
            </a:extLst>
          </p:cNvPr>
          <p:cNvPicPr>
            <a:picLocks noChangeAspect="1"/>
          </p:cNvPicPr>
          <p:nvPr/>
        </p:nvPicPr>
        <p:blipFill>
          <a:blip r:embed="rId33"/>
          <a:stretch>
            <a:fillRect/>
          </a:stretch>
        </p:blipFill>
        <p:spPr>
          <a:xfrm>
            <a:off x="7569606" y="1668269"/>
            <a:ext cx="1396921" cy="432173"/>
          </a:xfrm>
          <a:prstGeom prst="rect">
            <a:avLst/>
          </a:prstGeom>
        </p:spPr>
      </p:pic>
      <p:pic>
        <p:nvPicPr>
          <p:cNvPr id="4100" name="Picture 4" descr="Image result for penn state logo">
            <a:extLst>
              <a:ext uri="{FF2B5EF4-FFF2-40B4-BE49-F238E27FC236}">
                <a16:creationId xmlns:a16="http://schemas.microsoft.com/office/drawing/2014/main" id="{48D4F67D-D878-4A1F-8D14-0955BF435385}"/>
              </a:ext>
            </a:extLst>
          </p:cNvPr>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5441" y="1576419"/>
            <a:ext cx="1069786" cy="8495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vodafone logo">
            <a:extLst>
              <a:ext uri="{FF2B5EF4-FFF2-40B4-BE49-F238E27FC236}">
                <a16:creationId xmlns:a16="http://schemas.microsoft.com/office/drawing/2014/main" id="{CAB8EB18-9509-4B3C-9C13-8C5B6A58F0B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454730" y="5282124"/>
            <a:ext cx="814212" cy="65137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liberty global logo">
            <a:extLst>
              <a:ext uri="{FF2B5EF4-FFF2-40B4-BE49-F238E27FC236}">
                <a16:creationId xmlns:a16="http://schemas.microsoft.com/office/drawing/2014/main" id="{E5A8F0A0-6B30-435C-9C5C-D02A8F60A3A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671034" y="5362207"/>
            <a:ext cx="898572" cy="53683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telefonica logo">
            <a:extLst>
              <a:ext uri="{FF2B5EF4-FFF2-40B4-BE49-F238E27FC236}">
                <a16:creationId xmlns:a16="http://schemas.microsoft.com/office/drawing/2014/main" id="{3A722AD0-2573-43FC-9C34-42B9C7E45C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63785" y="4781945"/>
            <a:ext cx="1529604" cy="56085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humana logo">
            <a:extLst>
              <a:ext uri="{FF2B5EF4-FFF2-40B4-BE49-F238E27FC236}">
                <a16:creationId xmlns:a16="http://schemas.microsoft.com/office/drawing/2014/main" id="{412D7E35-56D1-4EA0-9C4D-4024F6FFA48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938460" y="2867897"/>
            <a:ext cx="1656019" cy="32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0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B59783-655B-E74B-8787-59175815DAE3}"/>
              </a:ext>
            </a:extLst>
          </p:cNvPr>
          <p:cNvSpPr/>
          <p:nvPr/>
        </p:nvSpPr>
        <p:spPr>
          <a:xfrm>
            <a:off x="0" y="1626483"/>
            <a:ext cx="12192000" cy="5231517"/>
          </a:xfrm>
          <a:prstGeom prst="rect">
            <a:avLst/>
          </a:prstGeom>
          <a:gradFill>
            <a:gsLst>
              <a:gs pos="0">
                <a:schemeClr val="bg2">
                  <a:alpha val="70000"/>
                </a:schemeClr>
              </a:gs>
              <a:gs pos="100000">
                <a:schemeClr val="bg2">
                  <a:lumMod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BAF603-3E79-AA4E-AF53-61F376F2721A}"/>
              </a:ext>
            </a:extLst>
          </p:cNvPr>
          <p:cNvSpPr>
            <a:spLocks noGrp="1"/>
          </p:cNvSpPr>
          <p:nvPr>
            <p:ph type="title"/>
          </p:nvPr>
        </p:nvSpPr>
        <p:spPr>
          <a:xfrm>
            <a:off x="838200" y="365125"/>
            <a:ext cx="10515600" cy="1325563"/>
          </a:xfrm>
        </p:spPr>
        <p:txBody>
          <a:bodyPr>
            <a:normAutofit/>
          </a:bodyPr>
          <a:lstStyle/>
          <a:p>
            <a:r>
              <a:rPr lang="en-US" sz="4000" dirty="0"/>
              <a:t>Competitive Landscape</a:t>
            </a:r>
          </a:p>
        </p:txBody>
      </p:sp>
      <p:sp>
        <p:nvSpPr>
          <p:cNvPr id="3" name="Slide Number Placeholder 2">
            <a:extLst>
              <a:ext uri="{FF2B5EF4-FFF2-40B4-BE49-F238E27FC236}">
                <a16:creationId xmlns:a16="http://schemas.microsoft.com/office/drawing/2014/main" id="{DC64AA84-891A-8B47-ABF5-95843AEE002B}"/>
              </a:ext>
            </a:extLst>
          </p:cNvPr>
          <p:cNvSpPr>
            <a:spLocks noGrp="1"/>
          </p:cNvSpPr>
          <p:nvPr>
            <p:ph type="sldNum" sz="quarter" idx="12"/>
          </p:nvPr>
        </p:nvSpPr>
        <p:spPr/>
        <p:txBody>
          <a:bodyPr/>
          <a:lstStyle/>
          <a:p>
            <a:fld id="{9AA75AF3-294A-7B49-9B76-9EAAB2AD0144}" type="slidenum">
              <a:rPr lang="en-US" smtClean="0"/>
              <a:t>11</a:t>
            </a:fld>
            <a:endParaRPr lang="en-US" dirty="0"/>
          </a:p>
        </p:txBody>
      </p:sp>
      <p:sp>
        <p:nvSpPr>
          <p:cNvPr id="5" name="Oval 4">
            <a:extLst>
              <a:ext uri="{FF2B5EF4-FFF2-40B4-BE49-F238E27FC236}">
                <a16:creationId xmlns:a16="http://schemas.microsoft.com/office/drawing/2014/main" id="{F9AEFF1A-C1BF-254D-8C5A-DBD157233B50}"/>
              </a:ext>
            </a:extLst>
          </p:cNvPr>
          <p:cNvSpPr/>
          <p:nvPr/>
        </p:nvSpPr>
        <p:spPr>
          <a:xfrm>
            <a:off x="451114" y="3177071"/>
            <a:ext cx="3442963" cy="3229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74D21FF-3BD0-EC40-9CB9-991CC813E9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6600" y="5093511"/>
            <a:ext cx="1393515" cy="304269"/>
          </a:xfrm>
          <a:prstGeom prst="rect">
            <a:avLst/>
          </a:prstGeom>
        </p:spPr>
      </p:pic>
      <p:pic>
        <p:nvPicPr>
          <p:cNvPr id="10" name="Picture 9">
            <a:extLst>
              <a:ext uri="{FF2B5EF4-FFF2-40B4-BE49-F238E27FC236}">
                <a16:creationId xmlns:a16="http://schemas.microsoft.com/office/drawing/2014/main" id="{C38D35F9-8B82-444E-83E9-9B67B6499F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23358" y="5510498"/>
            <a:ext cx="1151711" cy="509044"/>
          </a:xfrm>
          <a:prstGeom prst="rect">
            <a:avLst/>
          </a:prstGeom>
        </p:spPr>
      </p:pic>
      <p:sp>
        <p:nvSpPr>
          <p:cNvPr id="21" name="Oval 20">
            <a:extLst>
              <a:ext uri="{FF2B5EF4-FFF2-40B4-BE49-F238E27FC236}">
                <a16:creationId xmlns:a16="http://schemas.microsoft.com/office/drawing/2014/main" id="{853ABB22-6D5A-634E-8964-D967ADB89B2A}"/>
              </a:ext>
            </a:extLst>
          </p:cNvPr>
          <p:cNvSpPr/>
          <p:nvPr/>
        </p:nvSpPr>
        <p:spPr>
          <a:xfrm>
            <a:off x="8268699" y="3189559"/>
            <a:ext cx="3442963" cy="3229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2449D04-E832-F546-A397-CAC5A38C0E2E}"/>
              </a:ext>
            </a:extLst>
          </p:cNvPr>
          <p:cNvPicPr>
            <a:picLocks noChangeAspect="1"/>
          </p:cNvPicPr>
          <p:nvPr/>
        </p:nvPicPr>
        <p:blipFill>
          <a:blip r:embed="rId5"/>
          <a:stretch>
            <a:fillRect/>
          </a:stretch>
        </p:blipFill>
        <p:spPr>
          <a:xfrm>
            <a:off x="8574144" y="4250673"/>
            <a:ext cx="1734699" cy="867350"/>
          </a:xfrm>
          <a:prstGeom prst="rect">
            <a:avLst/>
          </a:prstGeom>
        </p:spPr>
      </p:pic>
      <p:pic>
        <p:nvPicPr>
          <p:cNvPr id="17" name="Picture 16">
            <a:extLst>
              <a:ext uri="{FF2B5EF4-FFF2-40B4-BE49-F238E27FC236}">
                <a16:creationId xmlns:a16="http://schemas.microsoft.com/office/drawing/2014/main" id="{622BCC49-5092-1C4E-A2BA-10CB7B8D46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734483" y="5160096"/>
            <a:ext cx="2006403" cy="543285"/>
          </a:xfrm>
          <a:prstGeom prst="rect">
            <a:avLst/>
          </a:prstGeom>
        </p:spPr>
      </p:pic>
      <p:pic>
        <p:nvPicPr>
          <p:cNvPr id="18" name="Picture 17">
            <a:extLst>
              <a:ext uri="{FF2B5EF4-FFF2-40B4-BE49-F238E27FC236}">
                <a16:creationId xmlns:a16="http://schemas.microsoft.com/office/drawing/2014/main" id="{B530A43A-06C4-A043-BA38-66C270258C8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23587" y="5662453"/>
            <a:ext cx="933183" cy="421799"/>
          </a:xfrm>
          <a:prstGeom prst="rect">
            <a:avLst/>
          </a:prstGeom>
        </p:spPr>
      </p:pic>
      <p:sp>
        <p:nvSpPr>
          <p:cNvPr id="24" name="Oval 23">
            <a:extLst>
              <a:ext uri="{FF2B5EF4-FFF2-40B4-BE49-F238E27FC236}">
                <a16:creationId xmlns:a16="http://schemas.microsoft.com/office/drawing/2014/main" id="{AA94625F-BDC2-BE47-A567-FB68A2852EE8}"/>
              </a:ext>
            </a:extLst>
          </p:cNvPr>
          <p:cNvSpPr/>
          <p:nvPr/>
        </p:nvSpPr>
        <p:spPr>
          <a:xfrm>
            <a:off x="4521899" y="3368351"/>
            <a:ext cx="3252347" cy="30505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83149CFE-C675-F140-8CEC-1F45762B0BC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389292" y="5449577"/>
            <a:ext cx="1050782" cy="736849"/>
          </a:xfrm>
          <a:prstGeom prst="rect">
            <a:avLst/>
          </a:prstGeom>
        </p:spPr>
      </p:pic>
      <p:pic>
        <p:nvPicPr>
          <p:cNvPr id="22" name="Picture 21">
            <a:extLst>
              <a:ext uri="{FF2B5EF4-FFF2-40B4-BE49-F238E27FC236}">
                <a16:creationId xmlns:a16="http://schemas.microsoft.com/office/drawing/2014/main" id="{80ADFD20-2868-8C40-846E-1AA38335505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63325" y="4744059"/>
            <a:ext cx="1908426" cy="416037"/>
          </a:xfrm>
          <a:prstGeom prst="rect">
            <a:avLst/>
          </a:prstGeom>
        </p:spPr>
      </p:pic>
      <p:cxnSp>
        <p:nvCxnSpPr>
          <p:cNvPr id="14" name="Straight Connector 13">
            <a:extLst>
              <a:ext uri="{FF2B5EF4-FFF2-40B4-BE49-F238E27FC236}">
                <a16:creationId xmlns:a16="http://schemas.microsoft.com/office/drawing/2014/main" id="{F44DEB9F-A909-D245-8384-1F27C86E69E6}"/>
              </a:ext>
            </a:extLst>
          </p:cNvPr>
          <p:cNvCxnSpPr>
            <a:cxnSpLocks/>
          </p:cNvCxnSpPr>
          <p:nvPr/>
        </p:nvCxnSpPr>
        <p:spPr>
          <a:xfrm>
            <a:off x="1097280" y="2427562"/>
            <a:ext cx="3169920" cy="0"/>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D718AE-F4A0-CC43-8E3A-B64E83A309BF}"/>
              </a:ext>
            </a:extLst>
          </p:cNvPr>
          <p:cNvCxnSpPr>
            <a:cxnSpLocks/>
          </p:cNvCxnSpPr>
          <p:nvPr/>
        </p:nvCxnSpPr>
        <p:spPr>
          <a:xfrm>
            <a:off x="7822999" y="2427562"/>
            <a:ext cx="3169920" cy="0"/>
          </a:xfrm>
          <a:prstGeom prst="line">
            <a:avLst/>
          </a:prstGeom>
          <a:ln w="254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3F3216-D25F-EA45-B274-227BDAFFD5C6}"/>
              </a:ext>
            </a:extLst>
          </p:cNvPr>
          <p:cNvPicPr>
            <a:picLocks noChangeAspect="1"/>
          </p:cNvPicPr>
          <p:nvPr/>
        </p:nvPicPr>
        <p:blipFill>
          <a:blip r:embed="rId10"/>
          <a:stretch>
            <a:fillRect/>
          </a:stretch>
        </p:blipFill>
        <p:spPr>
          <a:xfrm>
            <a:off x="4513268" y="1886133"/>
            <a:ext cx="2823983" cy="1129593"/>
          </a:xfrm>
          <a:prstGeom prst="rect">
            <a:avLst/>
          </a:prstGeom>
        </p:spPr>
      </p:pic>
      <p:sp>
        <p:nvSpPr>
          <p:cNvPr id="6" name="Content Placeholder 2">
            <a:extLst>
              <a:ext uri="{FF2B5EF4-FFF2-40B4-BE49-F238E27FC236}">
                <a16:creationId xmlns:a16="http://schemas.microsoft.com/office/drawing/2014/main" id="{E27A0D7B-8A6B-6640-89F1-84FB305D8084}"/>
              </a:ext>
            </a:extLst>
          </p:cNvPr>
          <p:cNvSpPr txBox="1">
            <a:spLocks/>
          </p:cNvSpPr>
          <p:nvPr/>
        </p:nvSpPr>
        <p:spPr>
          <a:xfrm>
            <a:off x="717651" y="3412677"/>
            <a:ext cx="2823983" cy="772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1"/>
                </a:solidFill>
              </a:rPr>
              <a:t>Telecom </a:t>
            </a:r>
            <a:br>
              <a:rPr lang="en-US" sz="2000" b="1" dirty="0">
                <a:solidFill>
                  <a:schemeClr val="accent1"/>
                </a:solidFill>
              </a:rPr>
            </a:br>
            <a:r>
              <a:rPr lang="en-US" sz="2000" b="1" dirty="0">
                <a:solidFill>
                  <a:schemeClr val="accent1"/>
                </a:solidFill>
              </a:rPr>
              <a:t>Lifecycle Management</a:t>
            </a:r>
          </a:p>
        </p:txBody>
      </p:sp>
      <p:sp>
        <p:nvSpPr>
          <p:cNvPr id="19" name="Content Placeholder 2">
            <a:extLst>
              <a:ext uri="{FF2B5EF4-FFF2-40B4-BE49-F238E27FC236}">
                <a16:creationId xmlns:a16="http://schemas.microsoft.com/office/drawing/2014/main" id="{C4D305BF-CA9D-6A4B-BA55-2BED6ADE5644}"/>
              </a:ext>
            </a:extLst>
          </p:cNvPr>
          <p:cNvSpPr txBox="1">
            <a:spLocks/>
          </p:cNvSpPr>
          <p:nvPr/>
        </p:nvSpPr>
        <p:spPr>
          <a:xfrm>
            <a:off x="8476783" y="3415007"/>
            <a:ext cx="3026793" cy="8786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1"/>
                </a:solidFill>
              </a:rPr>
              <a:t>Identity </a:t>
            </a:r>
            <a:br>
              <a:rPr lang="en-US" sz="2000" b="1" dirty="0">
                <a:solidFill>
                  <a:schemeClr val="accent1"/>
                </a:solidFill>
              </a:rPr>
            </a:br>
            <a:r>
              <a:rPr lang="en-US" sz="2000" b="1" dirty="0">
                <a:solidFill>
                  <a:schemeClr val="accent1"/>
                </a:solidFill>
              </a:rPr>
              <a:t>Management</a:t>
            </a:r>
          </a:p>
        </p:txBody>
      </p:sp>
      <p:sp>
        <p:nvSpPr>
          <p:cNvPr id="20" name="Content Placeholder 2">
            <a:extLst>
              <a:ext uri="{FF2B5EF4-FFF2-40B4-BE49-F238E27FC236}">
                <a16:creationId xmlns:a16="http://schemas.microsoft.com/office/drawing/2014/main" id="{7B95BC36-817E-844B-A447-9FDFB5F67998}"/>
              </a:ext>
            </a:extLst>
          </p:cNvPr>
          <p:cNvSpPr txBox="1">
            <a:spLocks/>
          </p:cNvSpPr>
          <p:nvPr/>
        </p:nvSpPr>
        <p:spPr>
          <a:xfrm>
            <a:off x="4730630" y="3772359"/>
            <a:ext cx="2823983" cy="801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1"/>
                </a:solidFill>
              </a:rPr>
              <a:t>Digital Billing &amp; </a:t>
            </a:r>
            <a:br>
              <a:rPr lang="en-US" sz="2000" b="1" dirty="0">
                <a:solidFill>
                  <a:schemeClr val="accent1"/>
                </a:solidFill>
              </a:rPr>
            </a:br>
            <a:r>
              <a:rPr lang="en-US" sz="2000" b="1" dirty="0">
                <a:solidFill>
                  <a:schemeClr val="accent1"/>
                </a:solidFill>
              </a:rPr>
              <a:t>Analytics</a:t>
            </a:r>
          </a:p>
        </p:txBody>
      </p:sp>
      <p:cxnSp>
        <p:nvCxnSpPr>
          <p:cNvPr id="12" name="Straight Connector 11">
            <a:extLst>
              <a:ext uri="{FF2B5EF4-FFF2-40B4-BE49-F238E27FC236}">
                <a16:creationId xmlns:a16="http://schemas.microsoft.com/office/drawing/2014/main" id="{75180FEE-4C79-5340-863D-C9D4457EE26F}"/>
              </a:ext>
            </a:extLst>
          </p:cNvPr>
          <p:cNvCxnSpPr>
            <a:cxnSpLocks/>
          </p:cNvCxnSpPr>
          <p:nvPr/>
        </p:nvCxnSpPr>
        <p:spPr>
          <a:xfrm>
            <a:off x="569168" y="4187450"/>
            <a:ext cx="318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98412F3-40C8-414D-9B8A-653B926E49CB}"/>
              </a:ext>
            </a:extLst>
          </p:cNvPr>
          <p:cNvCxnSpPr>
            <a:cxnSpLocks/>
          </p:cNvCxnSpPr>
          <p:nvPr/>
        </p:nvCxnSpPr>
        <p:spPr>
          <a:xfrm>
            <a:off x="8371318" y="4235568"/>
            <a:ext cx="32377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9025C4-6134-5B43-98B2-987426B50CB3}"/>
              </a:ext>
            </a:extLst>
          </p:cNvPr>
          <p:cNvCxnSpPr>
            <a:cxnSpLocks/>
          </p:cNvCxnSpPr>
          <p:nvPr/>
        </p:nvCxnSpPr>
        <p:spPr>
          <a:xfrm>
            <a:off x="4521899" y="4619771"/>
            <a:ext cx="3224354"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telesoft-logo.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7651" y="4555769"/>
            <a:ext cx="1169698" cy="315031"/>
          </a:xfrm>
          <a:prstGeom prst="rect">
            <a:avLst/>
          </a:prstGeom>
        </p:spPr>
      </p:pic>
      <p:pic>
        <p:nvPicPr>
          <p:cNvPr id="13" name="Picture 12" descr="BRITEBILL.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8130" y="5144124"/>
            <a:ext cx="1099121" cy="732747"/>
          </a:xfrm>
          <a:prstGeom prst="rect">
            <a:avLst/>
          </a:prstGeom>
        </p:spPr>
      </p:pic>
      <p:pic>
        <p:nvPicPr>
          <p:cNvPr id="25" name="Picture 24">
            <a:extLst>
              <a:ext uri="{FF2B5EF4-FFF2-40B4-BE49-F238E27FC236}">
                <a16:creationId xmlns:a16="http://schemas.microsoft.com/office/drawing/2014/main" id="{86127847-B864-DB46-8AAC-89FCB53087FA}"/>
              </a:ext>
            </a:extLst>
          </p:cNvPr>
          <p:cNvPicPr>
            <a:picLocks noChangeAspect="1"/>
          </p:cNvPicPr>
          <p:nvPr/>
        </p:nvPicPr>
        <p:blipFill>
          <a:blip r:embed="rId13"/>
          <a:stretch>
            <a:fillRect/>
          </a:stretch>
        </p:blipFill>
        <p:spPr>
          <a:xfrm>
            <a:off x="2328775" y="4563230"/>
            <a:ext cx="1040944" cy="315031"/>
          </a:xfrm>
          <a:prstGeom prst="rect">
            <a:avLst/>
          </a:prstGeom>
        </p:spPr>
      </p:pic>
    </p:spTree>
    <p:extLst>
      <p:ext uri="{BB962C8B-B14F-4D97-AF65-F5344CB8AC3E}">
        <p14:creationId xmlns:p14="http://schemas.microsoft.com/office/powerpoint/2010/main" val="213430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9D0B5B-A422-2341-B982-1663EE73C7EA}"/>
              </a:ext>
            </a:extLst>
          </p:cNvPr>
          <p:cNvSpPr/>
          <p:nvPr/>
        </p:nvSpPr>
        <p:spPr>
          <a:xfrm>
            <a:off x="0" y="0"/>
            <a:ext cx="12192000"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4C63904-2640-2744-9061-CF4257FA18D6}"/>
              </a:ext>
            </a:extLst>
          </p:cNvPr>
          <p:cNvPicPr>
            <a:picLocks noChangeAspect="1"/>
          </p:cNvPicPr>
          <p:nvPr/>
        </p:nvPicPr>
        <p:blipFill rotWithShape="1">
          <a:blip r:embed="rId2">
            <a:alphaModFix amt="20000"/>
          </a:blip>
          <a:srcRect l="13931"/>
          <a:stretch/>
        </p:blipFill>
        <p:spPr>
          <a:xfrm>
            <a:off x="0" y="0"/>
            <a:ext cx="2126022" cy="6858000"/>
          </a:xfrm>
          <a:prstGeom prst="rect">
            <a:avLst/>
          </a:prstGeom>
        </p:spPr>
      </p:pic>
      <p:sp>
        <p:nvSpPr>
          <p:cNvPr id="6" name="Rectangle 5">
            <a:extLst>
              <a:ext uri="{FF2B5EF4-FFF2-40B4-BE49-F238E27FC236}">
                <a16:creationId xmlns:a16="http://schemas.microsoft.com/office/drawing/2014/main" id="{1D617913-E12A-0B49-A821-0710E89B17DD}"/>
              </a:ext>
            </a:extLst>
          </p:cNvPr>
          <p:cNvSpPr/>
          <p:nvPr/>
        </p:nvSpPr>
        <p:spPr>
          <a:xfrm>
            <a:off x="0" y="0"/>
            <a:ext cx="12192000" cy="5819462"/>
          </a:xfrm>
          <a:prstGeom prst="rect">
            <a:avLst/>
          </a:prstGeom>
          <a:gradFill>
            <a:gsLst>
              <a:gs pos="0">
                <a:schemeClr val="tx1">
                  <a:alpha val="39000"/>
                </a:schemeClr>
              </a:gs>
              <a:gs pos="99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2FF54D7-97B8-1E41-A450-6A229AB6D316}"/>
              </a:ext>
            </a:extLst>
          </p:cNvPr>
          <p:cNvPicPr>
            <a:picLocks noChangeAspect="1"/>
          </p:cNvPicPr>
          <p:nvPr/>
        </p:nvPicPr>
        <p:blipFill rotWithShape="1">
          <a:blip r:embed="rId3">
            <a:alphaModFix amt="20000"/>
          </a:blip>
          <a:srcRect t="30026" r="10130"/>
          <a:stretch/>
        </p:blipFill>
        <p:spPr>
          <a:xfrm>
            <a:off x="934467" y="0"/>
            <a:ext cx="11257533" cy="4119716"/>
          </a:xfrm>
          <a:prstGeom prst="rect">
            <a:avLst/>
          </a:prstGeom>
        </p:spPr>
      </p:pic>
      <p:sp>
        <p:nvSpPr>
          <p:cNvPr id="2" name="Title 1">
            <a:extLst>
              <a:ext uri="{FF2B5EF4-FFF2-40B4-BE49-F238E27FC236}">
                <a16:creationId xmlns:a16="http://schemas.microsoft.com/office/drawing/2014/main" id="{14164DC7-79A0-0D42-8488-2E63D0360DCB}"/>
              </a:ext>
            </a:extLst>
          </p:cNvPr>
          <p:cNvSpPr>
            <a:spLocks noGrp="1"/>
          </p:cNvSpPr>
          <p:nvPr>
            <p:ph type="title"/>
          </p:nvPr>
        </p:nvSpPr>
        <p:spPr/>
        <p:txBody>
          <a:bodyPr>
            <a:normAutofit/>
          </a:bodyPr>
          <a:lstStyle/>
          <a:p>
            <a:r>
              <a:rPr lang="en-US" sz="4000" dirty="0">
                <a:solidFill>
                  <a:schemeClr val="bg1"/>
                </a:solidFill>
              </a:rPr>
              <a:t>Why We Win</a:t>
            </a:r>
          </a:p>
        </p:txBody>
      </p:sp>
      <p:sp>
        <p:nvSpPr>
          <p:cNvPr id="3" name="Content Placeholder 2">
            <a:extLst>
              <a:ext uri="{FF2B5EF4-FFF2-40B4-BE49-F238E27FC236}">
                <a16:creationId xmlns:a16="http://schemas.microsoft.com/office/drawing/2014/main" id="{D2244BBA-D1D1-AC4F-916D-0BE563BECE1E}"/>
              </a:ext>
            </a:extLst>
          </p:cNvPr>
          <p:cNvSpPr>
            <a:spLocks noGrp="1"/>
          </p:cNvSpPr>
          <p:nvPr>
            <p:ph idx="1"/>
          </p:nvPr>
        </p:nvSpPr>
        <p:spPr/>
        <p:txBody>
          <a:bodyPr>
            <a:normAutofit lnSpcReduction="10000"/>
          </a:bodyPr>
          <a:lstStyle/>
          <a:p>
            <a:pPr marL="633413" indent="-457200">
              <a:spcBef>
                <a:spcPts val="2200"/>
              </a:spcBef>
              <a:buFont typeface="Wingdings" pitchFamily="2" charset="2"/>
              <a:buChar char="ü"/>
            </a:pPr>
            <a:r>
              <a:rPr lang="en-US" dirty="0">
                <a:solidFill>
                  <a:schemeClr val="bg1"/>
                </a:solidFill>
              </a:rPr>
              <a:t>Subject Matter Experts in Trusted Mobility Management</a:t>
            </a:r>
          </a:p>
          <a:p>
            <a:pPr marL="633413" indent="-457200">
              <a:spcBef>
                <a:spcPts val="2200"/>
              </a:spcBef>
              <a:buFont typeface="Wingdings" pitchFamily="2" charset="2"/>
              <a:buChar char="ü"/>
            </a:pPr>
            <a:r>
              <a:rPr lang="en-US" dirty="0">
                <a:solidFill>
                  <a:schemeClr val="bg1"/>
                </a:solidFill>
              </a:rPr>
              <a:t>20-year relationship with U.S. Federal Government and the only TLM solution to receive multiple ATOs from the federal government</a:t>
            </a:r>
          </a:p>
          <a:p>
            <a:pPr marL="633413" indent="-457200">
              <a:spcBef>
                <a:spcPts val="2200"/>
              </a:spcBef>
              <a:buFont typeface="Wingdings" pitchFamily="2" charset="2"/>
              <a:buChar char="ü"/>
            </a:pPr>
            <a:r>
              <a:rPr lang="en-US" dirty="0">
                <a:solidFill>
                  <a:schemeClr val="bg1"/>
                </a:solidFill>
              </a:rPr>
              <a:t>The only TLM provider that also addresses the full spectrum of mobile security management with Identity Management solutions</a:t>
            </a:r>
          </a:p>
          <a:p>
            <a:pPr marL="633413" indent="-457200">
              <a:spcBef>
                <a:spcPts val="2200"/>
              </a:spcBef>
              <a:buFont typeface="Wingdings" pitchFamily="2" charset="2"/>
              <a:buChar char="ü"/>
            </a:pPr>
            <a:r>
              <a:rPr lang="en-US" dirty="0">
                <a:solidFill>
                  <a:schemeClr val="bg1"/>
                </a:solidFill>
              </a:rPr>
              <a:t>Proprietary and proven cloud-based solutions that can be tailored to and scale with customer needs</a:t>
            </a:r>
          </a:p>
          <a:p>
            <a:pPr marL="633413" indent="-457200">
              <a:spcBef>
                <a:spcPts val="2200"/>
              </a:spcBef>
              <a:buFont typeface="Wingdings" pitchFamily="2" charset="2"/>
              <a:buChar char="ü"/>
            </a:pPr>
            <a:r>
              <a:rPr lang="en-US" dirty="0">
                <a:solidFill>
                  <a:schemeClr val="bg1"/>
                </a:solidFill>
              </a:rPr>
              <a:t>Excellent past performance and client retention</a:t>
            </a:r>
          </a:p>
        </p:txBody>
      </p:sp>
      <p:sp>
        <p:nvSpPr>
          <p:cNvPr id="4" name="Slide Number Placeholder 3">
            <a:extLst>
              <a:ext uri="{FF2B5EF4-FFF2-40B4-BE49-F238E27FC236}">
                <a16:creationId xmlns:a16="http://schemas.microsoft.com/office/drawing/2014/main" id="{299ABF52-D661-9E4E-A8F6-1F713F759752}"/>
              </a:ext>
            </a:extLst>
          </p:cNvPr>
          <p:cNvSpPr>
            <a:spLocks noGrp="1"/>
          </p:cNvSpPr>
          <p:nvPr>
            <p:ph type="sldNum" sz="quarter" idx="12"/>
          </p:nvPr>
        </p:nvSpPr>
        <p:spPr/>
        <p:txBody>
          <a:bodyPr/>
          <a:lstStyle/>
          <a:p>
            <a:fld id="{9AA75AF3-294A-7B49-9B76-9EAAB2AD0144}" type="slidenum">
              <a:rPr lang="en-US" smtClean="0">
                <a:solidFill>
                  <a:schemeClr val="bg1"/>
                </a:solidFill>
              </a:rPr>
              <a:t>12</a:t>
            </a:fld>
            <a:endParaRPr lang="en-US" dirty="0">
              <a:solidFill>
                <a:schemeClr val="bg1"/>
              </a:solidFill>
            </a:endParaRPr>
          </a:p>
        </p:txBody>
      </p:sp>
      <p:cxnSp>
        <p:nvCxnSpPr>
          <p:cNvPr id="8" name="Straight Connector 7">
            <a:extLst>
              <a:ext uri="{FF2B5EF4-FFF2-40B4-BE49-F238E27FC236}">
                <a16:creationId xmlns:a16="http://schemas.microsoft.com/office/drawing/2014/main" id="{3B6A72EA-2BE3-D447-B5B8-0F0B3058CBEE}"/>
              </a:ext>
            </a:extLst>
          </p:cNvPr>
          <p:cNvCxnSpPr>
            <a:cxnSpLocks/>
          </p:cNvCxnSpPr>
          <p:nvPr/>
        </p:nvCxnSpPr>
        <p:spPr>
          <a:xfrm>
            <a:off x="0" y="1038538"/>
            <a:ext cx="531628" cy="0"/>
          </a:xfrm>
          <a:prstGeom prst="line">
            <a:avLst/>
          </a:prstGeom>
          <a:ln w="508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D5FA031-7159-124F-A833-C6AD4B026E18}"/>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11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067CC5-93A7-1C4D-B6A1-6AFCA65A8508}"/>
              </a:ext>
            </a:extLst>
          </p:cNvPr>
          <p:cNvSpPr/>
          <p:nvPr/>
        </p:nvSpPr>
        <p:spPr>
          <a:xfrm>
            <a:off x="0" y="5332195"/>
            <a:ext cx="12192000" cy="1536437"/>
          </a:xfrm>
          <a:prstGeom prst="rect">
            <a:avLst/>
          </a:prstGeom>
          <a:gradFill>
            <a:gsLst>
              <a:gs pos="100000">
                <a:schemeClr val="bg2"/>
              </a:gs>
              <a:gs pos="0">
                <a:schemeClr val="bg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DDD4B3-5390-7B42-9AA8-E3FFE9ACACD8}"/>
              </a:ext>
            </a:extLst>
          </p:cNvPr>
          <p:cNvSpPr>
            <a:spLocks noGrp="1"/>
          </p:cNvSpPr>
          <p:nvPr>
            <p:ph type="title"/>
          </p:nvPr>
        </p:nvSpPr>
        <p:spPr>
          <a:xfrm>
            <a:off x="838199" y="365125"/>
            <a:ext cx="11308557" cy="1325563"/>
          </a:xfrm>
        </p:spPr>
        <p:txBody>
          <a:bodyPr>
            <a:normAutofit/>
          </a:bodyPr>
          <a:lstStyle/>
          <a:p>
            <a:r>
              <a:rPr lang="en-US" sz="4000" dirty="0"/>
              <a:t>Building Customer Momentum</a:t>
            </a:r>
          </a:p>
        </p:txBody>
      </p:sp>
      <p:sp>
        <p:nvSpPr>
          <p:cNvPr id="4" name="Slide Number Placeholder 3">
            <a:extLst>
              <a:ext uri="{FF2B5EF4-FFF2-40B4-BE49-F238E27FC236}">
                <a16:creationId xmlns:a16="http://schemas.microsoft.com/office/drawing/2014/main" id="{982403D0-66AF-8A4C-A921-471D68C950A6}"/>
              </a:ext>
            </a:extLst>
          </p:cNvPr>
          <p:cNvSpPr>
            <a:spLocks noGrp="1"/>
          </p:cNvSpPr>
          <p:nvPr>
            <p:ph type="sldNum" sz="quarter" idx="12"/>
          </p:nvPr>
        </p:nvSpPr>
        <p:spPr/>
        <p:txBody>
          <a:bodyPr/>
          <a:lstStyle/>
          <a:p>
            <a:fld id="{9AA75AF3-294A-7B49-9B76-9EAAB2AD0144}" type="slidenum">
              <a:rPr lang="en-US" smtClean="0"/>
              <a:t>13</a:t>
            </a:fld>
            <a:endParaRPr lang="en-US" dirty="0"/>
          </a:p>
        </p:txBody>
      </p:sp>
      <p:pic>
        <p:nvPicPr>
          <p:cNvPr id="6" name="Picture 4" descr="Image result for U.S. Coast Guard">
            <a:extLst>
              <a:ext uri="{FF2B5EF4-FFF2-40B4-BE49-F238E27FC236}">
                <a16:creationId xmlns:a16="http://schemas.microsoft.com/office/drawing/2014/main" id="{2A9009D7-0F72-204F-A68D-01001CBB4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736" y="1973386"/>
            <a:ext cx="824843" cy="7788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U.S. Customs and Border Protection">
            <a:extLst>
              <a:ext uri="{FF2B5EF4-FFF2-40B4-BE49-F238E27FC236}">
                <a16:creationId xmlns:a16="http://schemas.microsoft.com/office/drawing/2014/main" id="{6F3B25E1-D966-D94B-828C-9827910CC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998" y="1962389"/>
            <a:ext cx="802838" cy="802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A23615F-CCF0-1148-8806-03C5DB0038E8}"/>
              </a:ext>
            </a:extLst>
          </p:cNvPr>
          <p:cNvPicPr>
            <a:picLocks noChangeAspect="1"/>
          </p:cNvPicPr>
          <p:nvPr/>
        </p:nvPicPr>
        <p:blipFill>
          <a:blip r:embed="rId5"/>
          <a:stretch>
            <a:fillRect/>
          </a:stretch>
        </p:blipFill>
        <p:spPr>
          <a:xfrm>
            <a:off x="2984625" y="1923294"/>
            <a:ext cx="827533" cy="827533"/>
          </a:xfrm>
          <a:prstGeom prst="rect">
            <a:avLst/>
          </a:prstGeom>
        </p:spPr>
      </p:pic>
      <p:sp>
        <p:nvSpPr>
          <p:cNvPr id="12" name="Oval 11">
            <a:extLst>
              <a:ext uri="{FF2B5EF4-FFF2-40B4-BE49-F238E27FC236}">
                <a16:creationId xmlns:a16="http://schemas.microsoft.com/office/drawing/2014/main" id="{13373780-A7AD-5647-A037-1850BAF7D934}"/>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E55DEF8-5E5E-F94A-BA64-F720135B6E9D}"/>
              </a:ext>
            </a:extLst>
          </p:cNvPr>
          <p:cNvSpPr txBox="1"/>
          <p:nvPr/>
        </p:nvSpPr>
        <p:spPr>
          <a:xfrm>
            <a:off x="5050476" y="4545761"/>
            <a:ext cx="1956610" cy="1169551"/>
          </a:xfrm>
          <a:prstGeom prst="rect">
            <a:avLst/>
          </a:prstGeom>
          <a:noFill/>
        </p:spPr>
        <p:txBody>
          <a:bodyPr wrap="square" rtlCol="0">
            <a:spAutoFit/>
          </a:bodyPr>
          <a:lstStyle/>
          <a:p>
            <a:pPr algn="ctr"/>
            <a:r>
              <a:rPr lang="en-US" sz="1400" dirty="0">
                <a:solidFill>
                  <a:schemeClr val="tx1">
                    <a:lumMod val="65000"/>
                    <a:lumOff val="35000"/>
                  </a:schemeClr>
                </a:solidFill>
              </a:rPr>
              <a:t>WidePoint partnered with Leidos to win NASA’s End-User Services &amp; Technologies (NEST) contract award </a:t>
            </a:r>
          </a:p>
        </p:txBody>
      </p:sp>
      <p:sp>
        <p:nvSpPr>
          <p:cNvPr id="13" name="TextBox 12">
            <a:extLst>
              <a:ext uri="{FF2B5EF4-FFF2-40B4-BE49-F238E27FC236}">
                <a16:creationId xmlns:a16="http://schemas.microsoft.com/office/drawing/2014/main" id="{65F6574B-CD42-7142-B15D-1D8DC91EBB66}"/>
              </a:ext>
            </a:extLst>
          </p:cNvPr>
          <p:cNvSpPr txBox="1"/>
          <p:nvPr/>
        </p:nvSpPr>
        <p:spPr>
          <a:xfrm>
            <a:off x="2897851" y="4549181"/>
            <a:ext cx="1856395" cy="1815882"/>
          </a:xfrm>
          <a:prstGeom prst="rect">
            <a:avLst/>
          </a:prstGeom>
          <a:noFill/>
        </p:spPr>
        <p:txBody>
          <a:bodyPr wrap="square" rtlCol="0">
            <a:spAutoFit/>
          </a:bodyPr>
          <a:lstStyle/>
          <a:p>
            <a:pPr algn="ctr"/>
            <a:r>
              <a:rPr lang="en-US" sz="1400" dirty="0">
                <a:solidFill>
                  <a:schemeClr val="tx1">
                    <a:lumMod val="65000"/>
                    <a:lumOff val="35000"/>
                  </a:schemeClr>
                </a:solidFill>
              </a:rPr>
              <a:t>Received contract awards from multiple government agencies, which added c. </a:t>
            </a:r>
            <a:r>
              <a:rPr lang="en-US" sz="1400" b="1" dirty="0">
                <a:solidFill>
                  <a:schemeClr val="tx1">
                    <a:lumMod val="65000"/>
                    <a:lumOff val="35000"/>
                  </a:schemeClr>
                </a:solidFill>
              </a:rPr>
              <a:t>$20M in revenues</a:t>
            </a:r>
            <a:r>
              <a:rPr lang="en-US" sz="1400" dirty="0">
                <a:solidFill>
                  <a:schemeClr val="tx1">
                    <a:lumMod val="65000"/>
                    <a:lumOff val="35000"/>
                  </a:schemeClr>
                </a:solidFill>
              </a:rPr>
              <a:t> from September 2018 through </a:t>
            </a:r>
            <a:br>
              <a:rPr lang="en-US" sz="1400" dirty="0">
                <a:solidFill>
                  <a:schemeClr val="tx1">
                    <a:lumMod val="65000"/>
                    <a:lumOff val="35000"/>
                  </a:schemeClr>
                </a:solidFill>
              </a:rPr>
            </a:br>
            <a:r>
              <a:rPr lang="en-US" sz="1400" dirty="0">
                <a:solidFill>
                  <a:schemeClr val="tx1">
                    <a:lumMod val="65000"/>
                    <a:lumOff val="35000"/>
                  </a:schemeClr>
                </a:solidFill>
              </a:rPr>
              <a:t>November 2019</a:t>
            </a:r>
          </a:p>
        </p:txBody>
      </p:sp>
      <p:cxnSp>
        <p:nvCxnSpPr>
          <p:cNvPr id="15" name="Straight Connector 14">
            <a:extLst>
              <a:ext uri="{FF2B5EF4-FFF2-40B4-BE49-F238E27FC236}">
                <a16:creationId xmlns:a16="http://schemas.microsoft.com/office/drawing/2014/main" id="{573BF78B-D7AB-2F4C-835D-610D712B83BA}"/>
              </a:ext>
            </a:extLst>
          </p:cNvPr>
          <p:cNvCxnSpPr/>
          <p:nvPr/>
        </p:nvCxnSpPr>
        <p:spPr>
          <a:xfrm>
            <a:off x="684033" y="4061086"/>
            <a:ext cx="11308557" cy="0"/>
          </a:xfrm>
          <a:prstGeom prst="line">
            <a:avLst/>
          </a:prstGeom>
          <a:ln w="50800">
            <a:solidFill>
              <a:schemeClr val="tx1">
                <a:lumMod val="50000"/>
                <a:lumOff val="50000"/>
              </a:schemeClr>
            </a:solidFill>
            <a:headEnd type="oval"/>
            <a:tailEnd type="arrow"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0839ECD-E5C8-824F-8A7B-9C80BA725E1D}"/>
              </a:ext>
            </a:extLst>
          </p:cNvPr>
          <p:cNvSpPr txBox="1"/>
          <p:nvPr/>
        </p:nvSpPr>
        <p:spPr>
          <a:xfrm>
            <a:off x="705129" y="4545602"/>
            <a:ext cx="2122508" cy="1384995"/>
          </a:xfrm>
          <a:prstGeom prst="rect">
            <a:avLst/>
          </a:prstGeom>
          <a:noFill/>
        </p:spPr>
        <p:txBody>
          <a:bodyPr wrap="square" rtlCol="0">
            <a:spAutoFit/>
          </a:bodyPr>
          <a:lstStyle/>
          <a:p>
            <a:pPr marL="9525" indent="-9525" algn="ctr">
              <a:spcBef>
                <a:spcPts val="3400"/>
              </a:spcBef>
            </a:pPr>
            <a:r>
              <a:rPr lang="en-US" sz="1400" b="1" dirty="0">
                <a:solidFill>
                  <a:schemeClr val="tx1">
                    <a:lumMod val="65000"/>
                    <a:lumOff val="35000"/>
                  </a:schemeClr>
                </a:solidFill>
              </a:rPr>
              <a:t>$12M+ order </a:t>
            </a:r>
            <a:r>
              <a:rPr lang="en-US" sz="1400" dirty="0">
                <a:solidFill>
                  <a:schemeClr val="tx1">
                    <a:lumMod val="65000"/>
                    <a:lumOff val="35000"/>
                  </a:schemeClr>
                </a:solidFill>
              </a:rPr>
              <a:t>from the U.S. Coast Guard to deliver enterprise-wide wireless Mobile Communications Management Services</a:t>
            </a:r>
          </a:p>
        </p:txBody>
      </p:sp>
      <p:sp>
        <p:nvSpPr>
          <p:cNvPr id="17" name="TextBox 16">
            <a:extLst>
              <a:ext uri="{FF2B5EF4-FFF2-40B4-BE49-F238E27FC236}">
                <a16:creationId xmlns:a16="http://schemas.microsoft.com/office/drawing/2014/main" id="{8DC37619-0C81-F643-9DA7-D630ECFDF476}"/>
              </a:ext>
            </a:extLst>
          </p:cNvPr>
          <p:cNvSpPr txBox="1"/>
          <p:nvPr/>
        </p:nvSpPr>
        <p:spPr>
          <a:xfrm>
            <a:off x="608893" y="2818201"/>
            <a:ext cx="2328530" cy="646331"/>
          </a:xfrm>
          <a:prstGeom prst="rect">
            <a:avLst/>
          </a:prstGeom>
          <a:noFill/>
        </p:spPr>
        <p:txBody>
          <a:bodyPr wrap="square" rtlCol="0">
            <a:spAutoFit/>
          </a:bodyPr>
          <a:lstStyle/>
          <a:p>
            <a:pPr algn="ctr"/>
            <a:r>
              <a:rPr lang="en-US" b="1" dirty="0">
                <a:solidFill>
                  <a:schemeClr val="tx1">
                    <a:lumMod val="65000"/>
                    <a:lumOff val="35000"/>
                  </a:schemeClr>
                </a:solidFill>
              </a:rPr>
              <a:t>Aug. 2018</a:t>
            </a:r>
            <a:endParaRPr lang="en-US" b="1" dirty="0">
              <a:solidFill>
                <a:schemeClr val="accent1"/>
              </a:solidFill>
            </a:endParaRPr>
          </a:p>
          <a:p>
            <a:pPr algn="ctr"/>
            <a:r>
              <a:rPr lang="en-US" b="1" dirty="0">
                <a:solidFill>
                  <a:schemeClr val="accent1"/>
                </a:solidFill>
              </a:rPr>
              <a:t>$12M+ Order</a:t>
            </a:r>
            <a:endParaRPr lang="en-US" dirty="0"/>
          </a:p>
        </p:txBody>
      </p:sp>
      <p:cxnSp>
        <p:nvCxnSpPr>
          <p:cNvPr id="19" name="Straight Connector 18">
            <a:extLst>
              <a:ext uri="{FF2B5EF4-FFF2-40B4-BE49-F238E27FC236}">
                <a16:creationId xmlns:a16="http://schemas.microsoft.com/office/drawing/2014/main" id="{3B3F0A34-0071-5E48-A365-80997D37ADD5}"/>
              </a:ext>
            </a:extLst>
          </p:cNvPr>
          <p:cNvCxnSpPr>
            <a:cxnSpLocks/>
          </p:cNvCxnSpPr>
          <p:nvPr/>
        </p:nvCxnSpPr>
        <p:spPr>
          <a:xfrm>
            <a:off x="1760066" y="3623302"/>
            <a:ext cx="0" cy="875568"/>
          </a:xfrm>
          <a:prstGeom prst="line">
            <a:avLst/>
          </a:prstGeom>
          <a:ln w="2540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9F3654-F3FD-2948-924F-10AA94E5B9AC}"/>
              </a:ext>
            </a:extLst>
          </p:cNvPr>
          <p:cNvSpPr txBox="1"/>
          <p:nvPr/>
        </p:nvSpPr>
        <p:spPr>
          <a:xfrm>
            <a:off x="2947362" y="2791561"/>
            <a:ext cx="1766370" cy="646331"/>
          </a:xfrm>
          <a:prstGeom prst="rect">
            <a:avLst/>
          </a:prstGeom>
          <a:noFill/>
        </p:spPr>
        <p:txBody>
          <a:bodyPr wrap="square" rtlCol="0">
            <a:spAutoFit/>
          </a:bodyPr>
          <a:lstStyle/>
          <a:p>
            <a:pPr algn="ctr"/>
            <a:r>
              <a:rPr lang="en-US" b="1" dirty="0">
                <a:solidFill>
                  <a:schemeClr val="tx1">
                    <a:lumMod val="65000"/>
                    <a:lumOff val="35000"/>
                  </a:schemeClr>
                </a:solidFill>
              </a:rPr>
              <a:t>Oct. 2018</a:t>
            </a:r>
            <a:endParaRPr lang="en-US" b="1" dirty="0">
              <a:solidFill>
                <a:schemeClr val="accent1"/>
              </a:solidFill>
            </a:endParaRPr>
          </a:p>
          <a:p>
            <a:pPr algn="ctr"/>
            <a:r>
              <a:rPr lang="en-US" b="1" dirty="0">
                <a:solidFill>
                  <a:schemeClr val="accent1"/>
                </a:solidFill>
              </a:rPr>
              <a:t>$20M+ Contract</a:t>
            </a:r>
            <a:endParaRPr lang="en-US" dirty="0"/>
          </a:p>
        </p:txBody>
      </p:sp>
      <p:cxnSp>
        <p:nvCxnSpPr>
          <p:cNvPr id="22" name="Straight Connector 21">
            <a:extLst>
              <a:ext uri="{FF2B5EF4-FFF2-40B4-BE49-F238E27FC236}">
                <a16:creationId xmlns:a16="http://schemas.microsoft.com/office/drawing/2014/main" id="{B4F121D7-D2C4-C046-BBF0-7816D1B3B117}"/>
              </a:ext>
            </a:extLst>
          </p:cNvPr>
          <p:cNvCxnSpPr>
            <a:cxnSpLocks/>
          </p:cNvCxnSpPr>
          <p:nvPr/>
        </p:nvCxnSpPr>
        <p:spPr>
          <a:xfrm>
            <a:off x="3831154" y="3623302"/>
            <a:ext cx="0" cy="875568"/>
          </a:xfrm>
          <a:prstGeom prst="line">
            <a:avLst/>
          </a:prstGeom>
          <a:ln w="2540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AC162F1-B166-0D45-B08C-48B4A6F9172F}"/>
              </a:ext>
            </a:extLst>
          </p:cNvPr>
          <p:cNvSpPr txBox="1"/>
          <p:nvPr/>
        </p:nvSpPr>
        <p:spPr>
          <a:xfrm>
            <a:off x="5050476" y="2805146"/>
            <a:ext cx="1747640" cy="646331"/>
          </a:xfrm>
          <a:prstGeom prst="rect">
            <a:avLst/>
          </a:prstGeom>
          <a:noFill/>
        </p:spPr>
        <p:txBody>
          <a:bodyPr wrap="square" rtlCol="0">
            <a:spAutoFit/>
          </a:bodyPr>
          <a:lstStyle/>
          <a:p>
            <a:pPr algn="ctr"/>
            <a:r>
              <a:rPr lang="en-US" b="1" dirty="0">
                <a:solidFill>
                  <a:schemeClr val="tx1">
                    <a:lumMod val="65000"/>
                    <a:lumOff val="35000"/>
                  </a:schemeClr>
                </a:solidFill>
              </a:rPr>
              <a:t>Feb. 2019</a:t>
            </a:r>
            <a:endParaRPr lang="en-US" b="1" dirty="0">
              <a:solidFill>
                <a:schemeClr val="accent1"/>
              </a:solidFill>
            </a:endParaRPr>
          </a:p>
          <a:p>
            <a:pPr algn="ctr"/>
            <a:r>
              <a:rPr lang="en-US" b="1" dirty="0">
                <a:solidFill>
                  <a:schemeClr val="accent1"/>
                </a:solidFill>
              </a:rPr>
              <a:t>$10M+ Revenue</a:t>
            </a:r>
            <a:endParaRPr lang="en-US" dirty="0"/>
          </a:p>
        </p:txBody>
      </p:sp>
      <p:cxnSp>
        <p:nvCxnSpPr>
          <p:cNvPr id="24" name="Straight Connector 23">
            <a:extLst>
              <a:ext uri="{FF2B5EF4-FFF2-40B4-BE49-F238E27FC236}">
                <a16:creationId xmlns:a16="http://schemas.microsoft.com/office/drawing/2014/main" id="{0177068F-EDB3-0347-809A-536FE8CBFFAF}"/>
              </a:ext>
            </a:extLst>
          </p:cNvPr>
          <p:cNvCxnSpPr>
            <a:cxnSpLocks/>
          </p:cNvCxnSpPr>
          <p:nvPr/>
        </p:nvCxnSpPr>
        <p:spPr>
          <a:xfrm>
            <a:off x="6020259" y="3607385"/>
            <a:ext cx="0" cy="875568"/>
          </a:xfrm>
          <a:prstGeom prst="line">
            <a:avLst/>
          </a:prstGeom>
          <a:ln w="2540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77068F-EDB3-0347-809A-536FE8CBFFAF}"/>
              </a:ext>
            </a:extLst>
          </p:cNvPr>
          <p:cNvCxnSpPr>
            <a:cxnSpLocks/>
          </p:cNvCxnSpPr>
          <p:nvPr/>
        </p:nvCxnSpPr>
        <p:spPr>
          <a:xfrm>
            <a:off x="10435539" y="3643180"/>
            <a:ext cx="0" cy="875568"/>
          </a:xfrm>
          <a:prstGeom prst="line">
            <a:avLst/>
          </a:prstGeom>
          <a:ln w="2540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AC162F1-B166-0D45-B08C-48B4A6F9172F}"/>
              </a:ext>
            </a:extLst>
          </p:cNvPr>
          <p:cNvSpPr txBox="1"/>
          <p:nvPr/>
        </p:nvSpPr>
        <p:spPr>
          <a:xfrm>
            <a:off x="7355272" y="2823628"/>
            <a:ext cx="1747640" cy="646331"/>
          </a:xfrm>
          <a:prstGeom prst="rect">
            <a:avLst/>
          </a:prstGeom>
          <a:noFill/>
        </p:spPr>
        <p:txBody>
          <a:bodyPr wrap="square" rtlCol="0">
            <a:spAutoFit/>
          </a:bodyPr>
          <a:lstStyle/>
          <a:p>
            <a:pPr algn="ctr"/>
            <a:r>
              <a:rPr lang="en-US" b="1" dirty="0">
                <a:solidFill>
                  <a:schemeClr val="tx1">
                    <a:lumMod val="65000"/>
                    <a:lumOff val="35000"/>
                  </a:schemeClr>
                </a:solidFill>
              </a:rPr>
              <a:t>July 2019</a:t>
            </a:r>
            <a:endParaRPr lang="en-US" b="1" dirty="0">
              <a:solidFill>
                <a:schemeClr val="accent1"/>
              </a:solidFill>
            </a:endParaRPr>
          </a:p>
          <a:p>
            <a:pPr algn="ctr"/>
            <a:r>
              <a:rPr lang="en-US" b="1" dirty="0">
                <a:solidFill>
                  <a:schemeClr val="accent1"/>
                </a:solidFill>
              </a:rPr>
              <a:t>$6M Contract</a:t>
            </a:r>
            <a:endParaRPr lang="en-US" dirty="0"/>
          </a:p>
        </p:txBody>
      </p:sp>
      <p:sp>
        <p:nvSpPr>
          <p:cNvPr id="29" name="TextBox 28">
            <a:extLst>
              <a:ext uri="{FF2B5EF4-FFF2-40B4-BE49-F238E27FC236}">
                <a16:creationId xmlns:a16="http://schemas.microsoft.com/office/drawing/2014/main" id="{2E55DEF8-5E5E-F94A-BA64-F720135B6E9D}"/>
              </a:ext>
            </a:extLst>
          </p:cNvPr>
          <p:cNvSpPr txBox="1"/>
          <p:nvPr/>
        </p:nvSpPr>
        <p:spPr>
          <a:xfrm>
            <a:off x="7284349" y="4546100"/>
            <a:ext cx="1807243" cy="1384990"/>
          </a:xfrm>
          <a:prstGeom prst="rect">
            <a:avLst/>
          </a:prstGeom>
          <a:noFill/>
        </p:spPr>
        <p:txBody>
          <a:bodyPr wrap="square" rtlCol="0">
            <a:spAutoFit/>
          </a:bodyPr>
          <a:lstStyle/>
          <a:p>
            <a:pPr algn="ctr"/>
            <a:r>
              <a:rPr lang="en-US" sz="1400" dirty="0">
                <a:solidFill>
                  <a:schemeClr val="tx1">
                    <a:lumMod val="65000"/>
                    <a:lumOff val="35000"/>
                  </a:schemeClr>
                </a:solidFill>
              </a:rPr>
              <a:t>WidePoint Subsidiary Soft-ex awarded </a:t>
            </a:r>
            <a:r>
              <a:rPr lang="en-US" sz="1400" b="1" dirty="0">
                <a:solidFill>
                  <a:schemeClr val="tx1">
                    <a:lumMod val="65000"/>
                    <a:lumOff val="35000"/>
                  </a:schemeClr>
                </a:solidFill>
              </a:rPr>
              <a:t>$6M </a:t>
            </a:r>
            <a:r>
              <a:rPr lang="en-US" sz="1400" dirty="0">
                <a:solidFill>
                  <a:schemeClr val="tx1">
                    <a:lumMod val="65000"/>
                    <a:lumOff val="35000"/>
                  </a:schemeClr>
                </a:solidFill>
              </a:rPr>
              <a:t>contract renewal with Global Communications Service Provider (CSP)</a:t>
            </a:r>
          </a:p>
        </p:txBody>
      </p:sp>
      <p:pic>
        <p:nvPicPr>
          <p:cNvPr id="11" name="Picture 10" descr="1200px-NASA_logo.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8571" y="1966515"/>
            <a:ext cx="979053" cy="819141"/>
          </a:xfrm>
          <a:prstGeom prst="rect">
            <a:avLst/>
          </a:prstGeom>
        </p:spPr>
      </p:pic>
      <p:pic>
        <p:nvPicPr>
          <p:cNvPr id="14" name="Picture 13" descr="downloa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0249" y="2382219"/>
            <a:ext cx="928634" cy="224012"/>
          </a:xfrm>
          <a:prstGeom prst="rect">
            <a:avLst/>
          </a:prstGeom>
        </p:spPr>
      </p:pic>
      <p:cxnSp>
        <p:nvCxnSpPr>
          <p:cNvPr id="27" name="Straight Connector 26">
            <a:extLst>
              <a:ext uri="{FF2B5EF4-FFF2-40B4-BE49-F238E27FC236}">
                <a16:creationId xmlns:a16="http://schemas.microsoft.com/office/drawing/2014/main" id="{3B639C44-E91E-FC43-A935-FFD56E69C575}"/>
              </a:ext>
            </a:extLst>
          </p:cNvPr>
          <p:cNvCxnSpPr>
            <a:cxnSpLocks/>
          </p:cNvCxnSpPr>
          <p:nvPr/>
        </p:nvCxnSpPr>
        <p:spPr>
          <a:xfrm>
            <a:off x="8183171" y="3630125"/>
            <a:ext cx="0" cy="875568"/>
          </a:xfrm>
          <a:prstGeom prst="line">
            <a:avLst/>
          </a:prstGeom>
          <a:ln w="2540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0CB9CDB-6293-3140-97D6-896C36EB02AD}"/>
              </a:ext>
            </a:extLst>
          </p:cNvPr>
          <p:cNvSpPr txBox="1"/>
          <p:nvPr/>
        </p:nvSpPr>
        <p:spPr>
          <a:xfrm>
            <a:off x="9532685" y="4555407"/>
            <a:ext cx="1807243" cy="1815882"/>
          </a:xfrm>
          <a:prstGeom prst="rect">
            <a:avLst/>
          </a:prstGeom>
          <a:noFill/>
        </p:spPr>
        <p:txBody>
          <a:bodyPr wrap="square" rtlCol="0">
            <a:spAutoFit/>
          </a:bodyPr>
          <a:lstStyle/>
          <a:p>
            <a:pPr algn="ctr"/>
            <a:r>
              <a:rPr lang="en-US" sz="1400" dirty="0">
                <a:solidFill>
                  <a:schemeClr val="tx1">
                    <a:lumMod val="65000"/>
                    <a:lumOff val="35000"/>
                  </a:schemeClr>
                </a:solidFill>
              </a:rPr>
              <a:t>Received </a:t>
            </a:r>
            <a:r>
              <a:rPr lang="en-US" sz="1400" b="1" dirty="0">
                <a:solidFill>
                  <a:schemeClr val="tx1">
                    <a:lumMod val="65000"/>
                    <a:lumOff val="35000"/>
                  </a:schemeClr>
                </a:solidFill>
              </a:rPr>
              <a:t>$14.7M </a:t>
            </a:r>
            <a:r>
              <a:rPr lang="en-US" sz="1400" dirty="0">
                <a:solidFill>
                  <a:schemeClr val="tx1">
                    <a:lumMod val="65000"/>
                    <a:lumOff val="35000"/>
                  </a:schemeClr>
                </a:solidFill>
              </a:rPr>
              <a:t>in contract awards during Q3 2019 for Telecom Expense Management (</a:t>
            </a:r>
            <a:r>
              <a:rPr lang="en-US" sz="1400" b="1" dirty="0">
                <a:solidFill>
                  <a:schemeClr val="tx1">
                    <a:lumMod val="65000"/>
                    <a:lumOff val="35000"/>
                  </a:schemeClr>
                </a:solidFill>
              </a:rPr>
              <a:t>TEM</a:t>
            </a:r>
            <a:r>
              <a:rPr lang="en-US" sz="1400" dirty="0">
                <a:solidFill>
                  <a:schemeClr val="tx1">
                    <a:lumMod val="65000"/>
                    <a:lumOff val="35000"/>
                  </a:schemeClr>
                </a:solidFill>
              </a:rPr>
              <a:t>) and Mobility Managed Services (</a:t>
            </a:r>
            <a:r>
              <a:rPr lang="en-US" sz="1400" b="1" dirty="0">
                <a:solidFill>
                  <a:schemeClr val="tx1">
                    <a:lumMod val="65000"/>
                    <a:lumOff val="35000"/>
                  </a:schemeClr>
                </a:solidFill>
              </a:rPr>
              <a:t>MMS</a:t>
            </a:r>
            <a:r>
              <a:rPr lang="en-US" sz="1400" dirty="0">
                <a:solidFill>
                  <a:schemeClr val="tx1">
                    <a:lumMod val="65000"/>
                    <a:lumOff val="35000"/>
                  </a:schemeClr>
                </a:solidFill>
              </a:rPr>
              <a:t>)</a:t>
            </a:r>
          </a:p>
        </p:txBody>
      </p:sp>
      <p:sp>
        <p:nvSpPr>
          <p:cNvPr id="31" name="TextBox 30">
            <a:extLst>
              <a:ext uri="{FF2B5EF4-FFF2-40B4-BE49-F238E27FC236}">
                <a16:creationId xmlns:a16="http://schemas.microsoft.com/office/drawing/2014/main" id="{EA209F94-0B6E-6B45-96A1-B226DD53C5C5}"/>
              </a:ext>
            </a:extLst>
          </p:cNvPr>
          <p:cNvSpPr txBox="1"/>
          <p:nvPr/>
        </p:nvSpPr>
        <p:spPr>
          <a:xfrm>
            <a:off x="9567851" y="2830786"/>
            <a:ext cx="1747640" cy="646331"/>
          </a:xfrm>
          <a:prstGeom prst="rect">
            <a:avLst/>
          </a:prstGeom>
          <a:noFill/>
        </p:spPr>
        <p:txBody>
          <a:bodyPr wrap="square" rtlCol="0">
            <a:spAutoFit/>
          </a:bodyPr>
          <a:lstStyle/>
          <a:p>
            <a:pPr algn="ctr"/>
            <a:r>
              <a:rPr lang="en-US" b="1" dirty="0">
                <a:solidFill>
                  <a:schemeClr val="tx1">
                    <a:lumMod val="65000"/>
                    <a:lumOff val="35000"/>
                  </a:schemeClr>
                </a:solidFill>
              </a:rPr>
              <a:t>Q3 2019</a:t>
            </a:r>
            <a:endParaRPr lang="en-US" b="1" dirty="0">
              <a:solidFill>
                <a:schemeClr val="accent1"/>
              </a:solidFill>
            </a:endParaRPr>
          </a:p>
          <a:p>
            <a:pPr algn="ctr"/>
            <a:r>
              <a:rPr lang="en-US" b="1" dirty="0">
                <a:solidFill>
                  <a:schemeClr val="accent1"/>
                </a:solidFill>
              </a:rPr>
              <a:t>$14.7M Awards</a:t>
            </a:r>
            <a:endParaRPr lang="en-US" dirty="0"/>
          </a:p>
        </p:txBody>
      </p:sp>
      <p:pic>
        <p:nvPicPr>
          <p:cNvPr id="18" name="Picture 17">
            <a:extLst>
              <a:ext uri="{FF2B5EF4-FFF2-40B4-BE49-F238E27FC236}">
                <a16:creationId xmlns:a16="http://schemas.microsoft.com/office/drawing/2014/main" id="{0D66C5A7-A0CC-D24A-BE70-3F4294808527}"/>
              </a:ext>
            </a:extLst>
          </p:cNvPr>
          <p:cNvPicPr>
            <a:picLocks noChangeAspect="1"/>
          </p:cNvPicPr>
          <p:nvPr/>
        </p:nvPicPr>
        <p:blipFill>
          <a:blip r:embed="rId8"/>
          <a:stretch>
            <a:fillRect/>
          </a:stretch>
        </p:blipFill>
        <p:spPr>
          <a:xfrm>
            <a:off x="7518166" y="1908498"/>
            <a:ext cx="1267828" cy="857123"/>
          </a:xfrm>
          <a:prstGeom prst="rect">
            <a:avLst/>
          </a:prstGeom>
        </p:spPr>
      </p:pic>
      <p:pic>
        <p:nvPicPr>
          <p:cNvPr id="32" name="Picture 31" descr="WYY logo">
            <a:extLst>
              <a:ext uri="{FF2B5EF4-FFF2-40B4-BE49-F238E27FC236}">
                <a16:creationId xmlns:a16="http://schemas.microsoft.com/office/drawing/2014/main" id="{616C0A38-2946-4892-A7FF-83EF24C0E4D8}"/>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716304" y="2260926"/>
            <a:ext cx="1371600" cy="495935"/>
          </a:xfrm>
          <a:prstGeom prst="rect">
            <a:avLst/>
          </a:prstGeom>
          <a:noFill/>
          <a:ln>
            <a:noFill/>
          </a:ln>
        </p:spPr>
      </p:pic>
    </p:spTree>
    <p:extLst>
      <p:ext uri="{BB962C8B-B14F-4D97-AF65-F5344CB8AC3E}">
        <p14:creationId xmlns:p14="http://schemas.microsoft.com/office/powerpoint/2010/main" val="133113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F2D1-256A-F94A-8676-14912E62B128}"/>
              </a:ext>
            </a:extLst>
          </p:cNvPr>
          <p:cNvSpPr>
            <a:spLocks noGrp="1"/>
          </p:cNvSpPr>
          <p:nvPr>
            <p:ph type="title"/>
          </p:nvPr>
        </p:nvSpPr>
        <p:spPr/>
        <p:txBody>
          <a:bodyPr>
            <a:normAutofit/>
          </a:bodyPr>
          <a:lstStyle/>
          <a:p>
            <a:r>
              <a:rPr lang="en-US" sz="4000" dirty="0"/>
              <a:t>Compliance is Key</a:t>
            </a:r>
          </a:p>
        </p:txBody>
      </p:sp>
      <p:sp>
        <p:nvSpPr>
          <p:cNvPr id="3" name="Slide Number Placeholder 2">
            <a:extLst>
              <a:ext uri="{FF2B5EF4-FFF2-40B4-BE49-F238E27FC236}">
                <a16:creationId xmlns:a16="http://schemas.microsoft.com/office/drawing/2014/main" id="{434C5A88-C365-D145-82BA-E9A82E04AE18}"/>
              </a:ext>
            </a:extLst>
          </p:cNvPr>
          <p:cNvSpPr>
            <a:spLocks noGrp="1"/>
          </p:cNvSpPr>
          <p:nvPr>
            <p:ph type="sldNum" sz="quarter" idx="12"/>
          </p:nvPr>
        </p:nvSpPr>
        <p:spPr/>
        <p:txBody>
          <a:bodyPr/>
          <a:lstStyle/>
          <a:p>
            <a:fld id="{9AA75AF3-294A-7B49-9B76-9EAAB2AD0144}" type="slidenum">
              <a:rPr lang="en-US" smtClean="0"/>
              <a:t>14</a:t>
            </a:fld>
            <a:endParaRPr lang="en-US" dirty="0"/>
          </a:p>
        </p:txBody>
      </p:sp>
      <p:sp>
        <p:nvSpPr>
          <p:cNvPr id="45" name="Content Placeholder 2">
            <a:extLst>
              <a:ext uri="{FF2B5EF4-FFF2-40B4-BE49-F238E27FC236}">
                <a16:creationId xmlns:a16="http://schemas.microsoft.com/office/drawing/2014/main" id="{4175E06D-EF1F-4448-9E26-43ADB55BA7F0}"/>
              </a:ext>
            </a:extLst>
          </p:cNvPr>
          <p:cNvSpPr txBox="1">
            <a:spLocks/>
          </p:cNvSpPr>
          <p:nvPr/>
        </p:nvSpPr>
        <p:spPr>
          <a:xfrm>
            <a:off x="1148105" y="1338017"/>
            <a:ext cx="10905802" cy="53755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0">
              <a:lnSpc>
                <a:spcPct val="120000"/>
              </a:lnSpc>
              <a:spcBef>
                <a:spcPts val="0"/>
              </a:spcBef>
              <a:buNone/>
            </a:pPr>
            <a:r>
              <a:rPr lang="en-US" sz="2400" b="1" i="1" dirty="0">
                <a:solidFill>
                  <a:srgbClr val="FF0000"/>
                </a:solidFill>
              </a:rPr>
              <a:t>Proprietary Management Platform, ITMS™ – certified &amp; government compliant</a:t>
            </a:r>
          </a:p>
          <a:p>
            <a:pPr>
              <a:lnSpc>
                <a:spcPct val="120000"/>
              </a:lnSpc>
              <a:spcBef>
                <a:spcPts val="0"/>
              </a:spcBef>
              <a:spcAft>
                <a:spcPts val="1200"/>
              </a:spcAft>
            </a:pPr>
            <a:r>
              <a:rPr lang="en-US" sz="1800" dirty="0"/>
              <a:t>Successful implementation of ITMS™ instance in AWS GovCloud for Census 2020 Decennial Device as a Service (dDaaS) contract. </a:t>
            </a:r>
            <a:r>
              <a:rPr lang="en-US" sz="1800" b="1" dirty="0"/>
              <a:t>FedRAMP High Impact Level</a:t>
            </a:r>
            <a:r>
              <a:rPr lang="en-US" sz="1800" dirty="0"/>
              <a:t> environment.</a:t>
            </a:r>
          </a:p>
          <a:p>
            <a:pPr lvl="0">
              <a:lnSpc>
                <a:spcPct val="120000"/>
              </a:lnSpc>
              <a:spcBef>
                <a:spcPts val="0"/>
              </a:spcBef>
              <a:spcAft>
                <a:spcPts val="1200"/>
              </a:spcAft>
            </a:pPr>
            <a:r>
              <a:rPr lang="en-US" sz="1800" dirty="0"/>
              <a:t>Authorization to Operate </a:t>
            </a:r>
            <a:r>
              <a:rPr lang="en-US" sz="1800" b="1" dirty="0"/>
              <a:t>(ATO) </a:t>
            </a:r>
            <a:r>
              <a:rPr lang="en-US" sz="1800" dirty="0"/>
              <a:t>from the U.S. Department of Homeland Security </a:t>
            </a:r>
            <a:r>
              <a:rPr lang="en-US" sz="1800" b="1" dirty="0"/>
              <a:t>(DHS) </a:t>
            </a:r>
            <a:r>
              <a:rPr lang="en-US" sz="1800" dirty="0"/>
              <a:t>Headquarters for WidePoint-hosted ITMS™ </a:t>
            </a:r>
          </a:p>
          <a:p>
            <a:pPr>
              <a:lnSpc>
                <a:spcPct val="120000"/>
              </a:lnSpc>
              <a:spcBef>
                <a:spcPts val="0"/>
              </a:spcBef>
              <a:spcAft>
                <a:spcPts val="1200"/>
              </a:spcAft>
            </a:pPr>
            <a:r>
              <a:rPr lang="en-US" sz="1800" dirty="0"/>
              <a:t>Migrating to </a:t>
            </a:r>
            <a:r>
              <a:rPr lang="en-US" sz="1800" b="1" dirty="0"/>
              <a:t>AWS FedRAMP Cloud </a:t>
            </a:r>
            <a:r>
              <a:rPr lang="en-US" sz="1800" dirty="0"/>
              <a:t>(US) in pursuit of FedRAMP certification</a:t>
            </a:r>
          </a:p>
          <a:p>
            <a:pPr lvl="0">
              <a:lnSpc>
                <a:spcPct val="120000"/>
              </a:lnSpc>
              <a:spcBef>
                <a:spcPts val="0"/>
              </a:spcBef>
              <a:spcAft>
                <a:spcPts val="1200"/>
              </a:spcAft>
            </a:pPr>
            <a:r>
              <a:rPr lang="en-US" sz="1800" dirty="0"/>
              <a:t>Meets Federal Information Security Management Act </a:t>
            </a:r>
            <a:r>
              <a:rPr lang="en-US" sz="1800" b="1" dirty="0"/>
              <a:t>(FISMA) </a:t>
            </a:r>
            <a:r>
              <a:rPr lang="en-US" sz="1800" dirty="0"/>
              <a:t>at the Moderate Impact level</a:t>
            </a:r>
          </a:p>
          <a:p>
            <a:pPr lvl="1">
              <a:lnSpc>
                <a:spcPct val="120000"/>
              </a:lnSpc>
              <a:spcBef>
                <a:spcPts val="0"/>
              </a:spcBef>
              <a:spcAft>
                <a:spcPts val="1200"/>
              </a:spcAft>
            </a:pPr>
            <a:r>
              <a:rPr lang="en-US" sz="1600" dirty="0"/>
              <a:t>Includes </a:t>
            </a:r>
            <a:r>
              <a:rPr lang="en-US" sz="1600" b="1" dirty="0"/>
              <a:t>159</a:t>
            </a:r>
            <a:r>
              <a:rPr lang="en-US" sz="1600" dirty="0"/>
              <a:t> </a:t>
            </a:r>
            <a:r>
              <a:rPr lang="en-US" sz="1600" b="1" dirty="0"/>
              <a:t>different security controls</a:t>
            </a:r>
            <a:r>
              <a:rPr lang="en-US" sz="1600" dirty="0"/>
              <a:t>; </a:t>
            </a:r>
            <a:r>
              <a:rPr lang="en-US" sz="1600" b="1" dirty="0"/>
              <a:t>unrivaled</a:t>
            </a:r>
            <a:r>
              <a:rPr lang="en-US" sz="1600" dirty="0"/>
              <a:t> level of data security</a:t>
            </a:r>
          </a:p>
          <a:p>
            <a:pPr lvl="0">
              <a:lnSpc>
                <a:spcPct val="120000"/>
              </a:lnSpc>
              <a:spcBef>
                <a:spcPts val="0"/>
              </a:spcBef>
              <a:spcAft>
                <a:spcPts val="1200"/>
              </a:spcAft>
            </a:pPr>
            <a:r>
              <a:rPr lang="en-US" sz="1800" dirty="0"/>
              <a:t>Certified as </a:t>
            </a:r>
            <a:r>
              <a:rPr lang="en-US" sz="1800" b="1" dirty="0"/>
              <a:t>Section 508 Compliant </a:t>
            </a:r>
            <a:r>
              <a:rPr lang="en-US" sz="1800" dirty="0"/>
              <a:t>by the U.S. Customs and Border Protection </a:t>
            </a:r>
            <a:r>
              <a:rPr lang="en-US" sz="1800" b="1" dirty="0"/>
              <a:t>(CBP)</a:t>
            </a:r>
          </a:p>
          <a:p>
            <a:pPr lvl="0">
              <a:lnSpc>
                <a:spcPct val="120000"/>
              </a:lnSpc>
              <a:spcBef>
                <a:spcPts val="0"/>
              </a:spcBef>
              <a:spcAft>
                <a:spcPts val="1200"/>
              </a:spcAft>
            </a:pPr>
            <a:r>
              <a:rPr lang="en-US" sz="1800" b="1" dirty="0"/>
              <a:t>SSAE No. 18 SOC 1 Type II Compliant </a:t>
            </a:r>
            <a:r>
              <a:rPr lang="en-US" sz="1800" dirty="0"/>
              <a:t>per the American Institute of Certified Public Accountants </a:t>
            </a:r>
            <a:r>
              <a:rPr lang="en-US" sz="1800" b="1" dirty="0"/>
              <a:t>(AICPA) </a:t>
            </a:r>
          </a:p>
          <a:p>
            <a:pPr>
              <a:lnSpc>
                <a:spcPct val="120000"/>
              </a:lnSpc>
              <a:spcBef>
                <a:spcPts val="0"/>
              </a:spcBef>
              <a:spcAft>
                <a:spcPts val="1200"/>
              </a:spcAft>
            </a:pPr>
            <a:r>
              <a:rPr lang="en-US" sz="1800" dirty="0"/>
              <a:t>Public Key Infrastructure </a:t>
            </a:r>
            <a:r>
              <a:rPr lang="en-US" sz="1800" b="1" dirty="0"/>
              <a:t>(PKI) </a:t>
            </a:r>
            <a:r>
              <a:rPr lang="en-US" sz="1800" dirty="0"/>
              <a:t>enabled (DoD Common Access Card </a:t>
            </a:r>
            <a:r>
              <a:rPr lang="en-US" sz="1800" b="1" dirty="0"/>
              <a:t>[CAC] equivalent</a:t>
            </a:r>
            <a:r>
              <a:rPr lang="en-US" sz="1800" dirty="0"/>
              <a:t>)</a:t>
            </a:r>
          </a:p>
          <a:p>
            <a:pPr>
              <a:lnSpc>
                <a:spcPct val="120000"/>
              </a:lnSpc>
              <a:spcBef>
                <a:spcPts val="0"/>
              </a:spcBef>
              <a:spcAft>
                <a:spcPts val="1200"/>
              </a:spcAft>
            </a:pPr>
            <a:r>
              <a:rPr lang="en-US" sz="1800" dirty="0"/>
              <a:t>Development Team holds active Federal Government </a:t>
            </a:r>
            <a:r>
              <a:rPr lang="en-US" sz="1800" b="1" dirty="0"/>
              <a:t>security clearances</a:t>
            </a:r>
            <a:endParaRPr lang="en-US" sz="1200" b="1" dirty="0">
              <a:solidFill>
                <a:srgbClr val="000000"/>
              </a:solidFill>
            </a:endParaRPr>
          </a:p>
        </p:txBody>
      </p:sp>
      <p:cxnSp>
        <p:nvCxnSpPr>
          <p:cNvPr id="44" name="Straight Connector 43">
            <a:extLst>
              <a:ext uri="{FF2B5EF4-FFF2-40B4-BE49-F238E27FC236}">
                <a16:creationId xmlns:a16="http://schemas.microsoft.com/office/drawing/2014/main" id="{CAC15224-798E-0848-96BF-718DB63733A7}"/>
              </a:ext>
            </a:extLst>
          </p:cNvPr>
          <p:cNvCxnSpPr>
            <a:cxnSpLocks/>
          </p:cNvCxnSpPr>
          <p:nvPr/>
        </p:nvCxnSpPr>
        <p:spPr>
          <a:xfrm flipV="1">
            <a:off x="787400" y="2064958"/>
            <a:ext cx="0" cy="4793042"/>
          </a:xfrm>
          <a:prstGeom prst="line">
            <a:avLst/>
          </a:prstGeom>
          <a:ln w="22225">
            <a:solidFill>
              <a:schemeClr val="tx1">
                <a:lumMod val="65000"/>
                <a:lumOff val="35000"/>
              </a:schemeClr>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09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5D50A81-DDE1-9048-B68B-D2BAF2363257}"/>
              </a:ext>
            </a:extLst>
          </p:cNvPr>
          <p:cNvSpPr/>
          <p:nvPr/>
        </p:nvSpPr>
        <p:spPr>
          <a:xfrm>
            <a:off x="6305318" y="1"/>
            <a:ext cx="588668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85188C-A834-9E44-B7C7-393944D925FD}"/>
              </a:ext>
            </a:extLst>
          </p:cNvPr>
          <p:cNvSpPr>
            <a:spLocks noGrp="1"/>
          </p:cNvSpPr>
          <p:nvPr>
            <p:ph type="title"/>
          </p:nvPr>
        </p:nvSpPr>
        <p:spPr/>
        <p:txBody>
          <a:bodyPr>
            <a:normAutofit/>
          </a:bodyPr>
          <a:lstStyle/>
          <a:p>
            <a:r>
              <a:rPr lang="en-US" sz="4000" dirty="0"/>
              <a:t>Financial Performance</a:t>
            </a:r>
          </a:p>
        </p:txBody>
      </p:sp>
      <p:sp>
        <p:nvSpPr>
          <p:cNvPr id="3" name="Content Placeholder 2">
            <a:extLst>
              <a:ext uri="{FF2B5EF4-FFF2-40B4-BE49-F238E27FC236}">
                <a16:creationId xmlns:a16="http://schemas.microsoft.com/office/drawing/2014/main" id="{7FE7477B-DBFC-D24D-868F-1731F857DB61}"/>
              </a:ext>
            </a:extLst>
          </p:cNvPr>
          <p:cNvSpPr>
            <a:spLocks noGrp="1"/>
          </p:cNvSpPr>
          <p:nvPr>
            <p:ph idx="1"/>
          </p:nvPr>
        </p:nvSpPr>
        <p:spPr>
          <a:xfrm>
            <a:off x="838202" y="1825625"/>
            <a:ext cx="5048481" cy="4924942"/>
          </a:xfrm>
        </p:spPr>
        <p:txBody>
          <a:bodyPr>
            <a:noAutofit/>
          </a:bodyPr>
          <a:lstStyle/>
          <a:p>
            <a:pPr marL="461963" indent="-285750">
              <a:spcBef>
                <a:spcPts val="2200"/>
              </a:spcBef>
            </a:pPr>
            <a:r>
              <a:rPr lang="en-US" sz="2200" dirty="0">
                <a:solidFill>
                  <a:schemeClr val="tx1"/>
                </a:solidFill>
              </a:rPr>
              <a:t>Streamlined infrastructure and optimized cost structure </a:t>
            </a:r>
          </a:p>
          <a:p>
            <a:pPr marL="461963" indent="-285750">
              <a:spcBef>
                <a:spcPts val="2200"/>
              </a:spcBef>
            </a:pPr>
            <a:r>
              <a:rPr lang="en-US" sz="2200" dirty="0">
                <a:solidFill>
                  <a:schemeClr val="tx1"/>
                </a:solidFill>
              </a:rPr>
              <a:t>Nine quarters of positive adj. EBITDA</a:t>
            </a:r>
          </a:p>
          <a:p>
            <a:pPr marL="461963" indent="-285750">
              <a:spcBef>
                <a:spcPts val="2200"/>
              </a:spcBef>
            </a:pPr>
            <a:r>
              <a:rPr lang="en-US" sz="2200" dirty="0">
                <a:solidFill>
                  <a:schemeClr val="tx1"/>
                </a:solidFill>
              </a:rPr>
              <a:t>Net income in 1</a:t>
            </a:r>
            <a:r>
              <a:rPr lang="en-US" sz="2200" baseline="30000" dirty="0">
                <a:solidFill>
                  <a:schemeClr val="tx1"/>
                </a:solidFill>
              </a:rPr>
              <a:t>st</a:t>
            </a:r>
            <a:r>
              <a:rPr lang="en-US" sz="2200" dirty="0">
                <a:solidFill>
                  <a:schemeClr val="tx1"/>
                </a:solidFill>
              </a:rPr>
              <a:t> nine months of 2019</a:t>
            </a:r>
          </a:p>
          <a:p>
            <a:pPr marL="461963" indent="-285750">
              <a:spcBef>
                <a:spcPts val="2200"/>
              </a:spcBef>
            </a:pPr>
            <a:r>
              <a:rPr lang="en-US" sz="2200" dirty="0">
                <a:solidFill>
                  <a:schemeClr val="tx1"/>
                </a:solidFill>
              </a:rPr>
              <a:t>No long-term debt</a:t>
            </a:r>
          </a:p>
          <a:p>
            <a:pPr marL="461963" indent="-285750">
              <a:spcBef>
                <a:spcPts val="2200"/>
              </a:spcBef>
            </a:pPr>
            <a:r>
              <a:rPr lang="en-US" sz="2200" dirty="0">
                <a:solidFill>
                  <a:schemeClr val="tx1"/>
                </a:solidFill>
              </a:rPr>
              <a:t>2019 Guidance:</a:t>
            </a:r>
          </a:p>
          <a:p>
            <a:pPr marL="919163" lvl="1" indent="-285750">
              <a:spcBef>
                <a:spcPts val="2200"/>
              </a:spcBef>
            </a:pPr>
            <a:r>
              <a:rPr lang="en-US" sz="2200" dirty="0">
                <a:solidFill>
                  <a:schemeClr val="tx1"/>
                </a:solidFill>
              </a:rPr>
              <a:t>Revenues: $95.0M</a:t>
            </a:r>
          </a:p>
          <a:p>
            <a:pPr marL="919163" lvl="1" indent="-285750">
              <a:spcBef>
                <a:spcPts val="2200"/>
              </a:spcBef>
            </a:pPr>
            <a:r>
              <a:rPr lang="en-US" sz="2200" dirty="0">
                <a:solidFill>
                  <a:schemeClr val="tx1"/>
                </a:solidFill>
              </a:rPr>
              <a:t>Adj. EBITDA: $3.5M</a:t>
            </a:r>
          </a:p>
          <a:p>
            <a:pPr>
              <a:spcBef>
                <a:spcPts val="2200"/>
              </a:spcBef>
            </a:pPr>
            <a:endParaRPr lang="en-US" dirty="0">
              <a:solidFill>
                <a:schemeClr val="tx1"/>
              </a:solidFill>
            </a:endParaRPr>
          </a:p>
        </p:txBody>
      </p:sp>
      <p:sp>
        <p:nvSpPr>
          <p:cNvPr id="4" name="Slide Number Placeholder 3">
            <a:extLst>
              <a:ext uri="{FF2B5EF4-FFF2-40B4-BE49-F238E27FC236}">
                <a16:creationId xmlns:a16="http://schemas.microsoft.com/office/drawing/2014/main" id="{1123C0D8-37FF-254F-8894-DD201318DF94}"/>
              </a:ext>
            </a:extLst>
          </p:cNvPr>
          <p:cNvSpPr>
            <a:spLocks noGrp="1"/>
          </p:cNvSpPr>
          <p:nvPr>
            <p:ph type="sldNum" sz="quarter" idx="12"/>
          </p:nvPr>
        </p:nvSpPr>
        <p:spPr/>
        <p:txBody>
          <a:bodyPr/>
          <a:lstStyle/>
          <a:p>
            <a:fld id="{9AA75AF3-294A-7B49-9B76-9EAAB2AD0144}" type="slidenum">
              <a:rPr lang="en-US" smtClean="0"/>
              <a:t>15</a:t>
            </a:fld>
            <a:endParaRPr lang="en-US" dirty="0"/>
          </a:p>
        </p:txBody>
      </p:sp>
      <p:sp>
        <p:nvSpPr>
          <p:cNvPr id="7" name="TextBox 6">
            <a:extLst>
              <a:ext uri="{FF2B5EF4-FFF2-40B4-BE49-F238E27FC236}">
                <a16:creationId xmlns:a16="http://schemas.microsoft.com/office/drawing/2014/main" id="{452E43CC-A7D1-684F-903D-2313037F806B}"/>
              </a:ext>
            </a:extLst>
          </p:cNvPr>
          <p:cNvSpPr txBox="1"/>
          <p:nvPr/>
        </p:nvSpPr>
        <p:spPr>
          <a:xfrm>
            <a:off x="6905624" y="632225"/>
            <a:ext cx="5286373" cy="379973"/>
          </a:xfrm>
          <a:prstGeom prst="rect">
            <a:avLst/>
          </a:prstGeom>
          <a:noFill/>
        </p:spPr>
        <p:txBody>
          <a:bodyPr wrap="square" rtlCol="0">
            <a:spAutoFit/>
          </a:bodyPr>
          <a:lstStyle/>
          <a:p>
            <a:r>
              <a:rPr lang="en-US" b="1" dirty="0"/>
              <a:t>&gt; Annual Revenues ($M)</a:t>
            </a:r>
          </a:p>
        </p:txBody>
      </p:sp>
      <p:cxnSp>
        <p:nvCxnSpPr>
          <p:cNvPr id="18" name="Straight Connector 17">
            <a:extLst>
              <a:ext uri="{FF2B5EF4-FFF2-40B4-BE49-F238E27FC236}">
                <a16:creationId xmlns:a16="http://schemas.microsoft.com/office/drawing/2014/main" id="{00E3D941-7F0D-5E49-8241-AC47E03AF799}"/>
              </a:ext>
            </a:extLst>
          </p:cNvPr>
          <p:cNvCxnSpPr>
            <a:cxnSpLocks/>
          </p:cNvCxnSpPr>
          <p:nvPr/>
        </p:nvCxnSpPr>
        <p:spPr>
          <a:xfrm>
            <a:off x="6305318" y="3429000"/>
            <a:ext cx="588668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7168F1E-BF29-C94B-8EFB-DED42ADB58BA}"/>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Chart 25">
            <a:extLst>
              <a:ext uri="{FF2B5EF4-FFF2-40B4-BE49-F238E27FC236}">
                <a16:creationId xmlns:a16="http://schemas.microsoft.com/office/drawing/2014/main" id="{5BE7D245-BD3E-44F0-8E44-E28FDBD73EB0}"/>
              </a:ext>
            </a:extLst>
          </p:cNvPr>
          <p:cNvGraphicFramePr/>
          <p:nvPr>
            <p:extLst>
              <p:ext uri="{D42A27DB-BD31-4B8C-83A1-F6EECF244321}">
                <p14:modId xmlns:p14="http://schemas.microsoft.com/office/powerpoint/2010/main" val="3809983274"/>
              </p:ext>
            </p:extLst>
          </p:nvPr>
        </p:nvGraphicFramePr>
        <p:xfrm>
          <a:off x="6704555" y="1067541"/>
          <a:ext cx="5088206" cy="221698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2DA2B6A8-EB7B-47E9-B2E2-6C0C830AD5C6}"/>
              </a:ext>
            </a:extLst>
          </p:cNvPr>
          <p:cNvSpPr txBox="1"/>
          <p:nvPr/>
        </p:nvSpPr>
        <p:spPr>
          <a:xfrm>
            <a:off x="6905624" y="3642011"/>
            <a:ext cx="5286374" cy="369332"/>
          </a:xfrm>
          <a:prstGeom prst="rect">
            <a:avLst/>
          </a:prstGeom>
          <a:noFill/>
        </p:spPr>
        <p:txBody>
          <a:bodyPr wrap="square" rtlCol="0">
            <a:spAutoFit/>
          </a:bodyPr>
          <a:lstStyle/>
          <a:p>
            <a:r>
              <a:rPr lang="en-US" b="1" dirty="0"/>
              <a:t>&gt; Annual Adj. EBITDA ($M)</a:t>
            </a:r>
          </a:p>
        </p:txBody>
      </p:sp>
      <p:graphicFrame>
        <p:nvGraphicFramePr>
          <p:cNvPr id="27" name="Chart 26">
            <a:extLst>
              <a:ext uri="{FF2B5EF4-FFF2-40B4-BE49-F238E27FC236}">
                <a16:creationId xmlns:a16="http://schemas.microsoft.com/office/drawing/2014/main" id="{AA556125-7E82-4461-9C72-B3CA56B2745C}"/>
              </a:ext>
            </a:extLst>
          </p:cNvPr>
          <p:cNvGraphicFramePr/>
          <p:nvPr>
            <p:extLst>
              <p:ext uri="{D42A27DB-BD31-4B8C-83A1-F6EECF244321}">
                <p14:modId xmlns:p14="http://schemas.microsoft.com/office/powerpoint/2010/main" val="2241376428"/>
              </p:ext>
            </p:extLst>
          </p:nvPr>
        </p:nvGraphicFramePr>
        <p:xfrm>
          <a:off x="6704555" y="4150880"/>
          <a:ext cx="5093208" cy="222199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C0EEDBA-6847-4234-969F-C5CD8284EE08}"/>
              </a:ext>
            </a:extLst>
          </p:cNvPr>
          <p:cNvSpPr txBox="1"/>
          <p:nvPr/>
        </p:nvSpPr>
        <p:spPr>
          <a:xfrm>
            <a:off x="10949679" y="4036344"/>
            <a:ext cx="574976" cy="307777"/>
          </a:xfrm>
          <a:prstGeom prst="rect">
            <a:avLst/>
          </a:prstGeom>
          <a:noFill/>
        </p:spPr>
        <p:txBody>
          <a:bodyPr wrap="square" rtlCol="0">
            <a:spAutoFit/>
          </a:bodyPr>
          <a:lstStyle/>
          <a:p>
            <a:r>
              <a:rPr lang="en-US" sz="1400" b="1" dirty="0"/>
              <a:t>$3.5</a:t>
            </a:r>
          </a:p>
        </p:txBody>
      </p:sp>
      <p:sp>
        <p:nvSpPr>
          <p:cNvPr id="13" name="TextBox 12">
            <a:extLst>
              <a:ext uri="{FF2B5EF4-FFF2-40B4-BE49-F238E27FC236}">
                <a16:creationId xmlns:a16="http://schemas.microsoft.com/office/drawing/2014/main" id="{2F4F6ADB-3C51-4244-81DA-256CD43311AB}"/>
              </a:ext>
            </a:extLst>
          </p:cNvPr>
          <p:cNvSpPr txBox="1"/>
          <p:nvPr/>
        </p:nvSpPr>
        <p:spPr>
          <a:xfrm>
            <a:off x="10920412" y="1039630"/>
            <a:ext cx="633511" cy="307777"/>
          </a:xfrm>
          <a:prstGeom prst="rect">
            <a:avLst/>
          </a:prstGeom>
          <a:noFill/>
        </p:spPr>
        <p:txBody>
          <a:bodyPr wrap="square" rtlCol="0">
            <a:spAutoFit/>
          </a:bodyPr>
          <a:lstStyle/>
          <a:p>
            <a:r>
              <a:rPr lang="en-US" sz="1400" b="1" dirty="0"/>
              <a:t>$95.0</a:t>
            </a:r>
          </a:p>
        </p:txBody>
      </p:sp>
    </p:spTree>
    <p:extLst>
      <p:ext uri="{BB962C8B-B14F-4D97-AF65-F5344CB8AC3E}">
        <p14:creationId xmlns:p14="http://schemas.microsoft.com/office/powerpoint/2010/main" val="150491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5D50A81-DDE1-9048-B68B-D2BAF2363257}"/>
              </a:ext>
            </a:extLst>
          </p:cNvPr>
          <p:cNvSpPr/>
          <p:nvPr/>
        </p:nvSpPr>
        <p:spPr>
          <a:xfrm>
            <a:off x="15007" y="1752553"/>
            <a:ext cx="12191998" cy="5167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85188C-A834-9E44-B7C7-393944D925FD}"/>
              </a:ext>
            </a:extLst>
          </p:cNvPr>
          <p:cNvSpPr>
            <a:spLocks noGrp="1"/>
          </p:cNvSpPr>
          <p:nvPr>
            <p:ph type="title"/>
          </p:nvPr>
        </p:nvSpPr>
        <p:spPr/>
        <p:txBody>
          <a:bodyPr>
            <a:normAutofit/>
          </a:bodyPr>
          <a:lstStyle/>
          <a:p>
            <a:r>
              <a:rPr lang="en-US" sz="4000" dirty="0"/>
              <a:t>Quarterly Financial Performance</a:t>
            </a:r>
          </a:p>
        </p:txBody>
      </p:sp>
      <p:sp>
        <p:nvSpPr>
          <p:cNvPr id="4" name="Slide Number Placeholder 3">
            <a:extLst>
              <a:ext uri="{FF2B5EF4-FFF2-40B4-BE49-F238E27FC236}">
                <a16:creationId xmlns:a16="http://schemas.microsoft.com/office/drawing/2014/main" id="{1123C0D8-37FF-254F-8894-DD201318DF94}"/>
              </a:ext>
            </a:extLst>
          </p:cNvPr>
          <p:cNvSpPr>
            <a:spLocks noGrp="1"/>
          </p:cNvSpPr>
          <p:nvPr>
            <p:ph type="sldNum" sz="quarter" idx="12"/>
          </p:nvPr>
        </p:nvSpPr>
        <p:spPr/>
        <p:txBody>
          <a:bodyPr/>
          <a:lstStyle/>
          <a:p>
            <a:fld id="{9AA75AF3-294A-7B49-9B76-9EAAB2AD0144}" type="slidenum">
              <a:rPr lang="en-US" smtClean="0"/>
              <a:t>16</a:t>
            </a:fld>
            <a:endParaRPr lang="en-US" dirty="0"/>
          </a:p>
        </p:txBody>
      </p:sp>
      <p:sp>
        <p:nvSpPr>
          <p:cNvPr id="8" name="TextBox 7">
            <a:extLst>
              <a:ext uri="{FF2B5EF4-FFF2-40B4-BE49-F238E27FC236}">
                <a16:creationId xmlns:a16="http://schemas.microsoft.com/office/drawing/2014/main" id="{ADF8E82C-8C87-0D48-BEF0-FB4C4906E271}"/>
              </a:ext>
            </a:extLst>
          </p:cNvPr>
          <p:cNvSpPr txBox="1"/>
          <p:nvPr/>
        </p:nvSpPr>
        <p:spPr>
          <a:xfrm>
            <a:off x="2283327" y="1796071"/>
            <a:ext cx="7467755" cy="369332"/>
          </a:xfrm>
          <a:prstGeom prst="rect">
            <a:avLst/>
          </a:prstGeom>
          <a:noFill/>
        </p:spPr>
        <p:txBody>
          <a:bodyPr wrap="square" rtlCol="0">
            <a:spAutoFit/>
          </a:bodyPr>
          <a:lstStyle/>
          <a:p>
            <a:r>
              <a:rPr lang="en-US" b="1" dirty="0"/>
              <a:t>&gt; Revenue ($M)</a:t>
            </a:r>
          </a:p>
        </p:txBody>
      </p:sp>
      <p:sp>
        <p:nvSpPr>
          <p:cNvPr id="21" name="Oval 20">
            <a:extLst>
              <a:ext uri="{FF2B5EF4-FFF2-40B4-BE49-F238E27FC236}">
                <a16:creationId xmlns:a16="http://schemas.microsoft.com/office/drawing/2014/main" id="{07168F1E-BF29-C94B-8EFB-DED42ADB58BA}"/>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C4AFC9A0-3027-4949-87DB-3AF1FCE25687}"/>
              </a:ext>
            </a:extLst>
          </p:cNvPr>
          <p:cNvCxnSpPr>
            <a:cxnSpLocks/>
            <a:stCxn id="17" idx="1"/>
          </p:cNvCxnSpPr>
          <p:nvPr/>
        </p:nvCxnSpPr>
        <p:spPr>
          <a:xfrm flipV="1">
            <a:off x="15007" y="4297473"/>
            <a:ext cx="12192000" cy="3873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D8E52A3-701A-4836-803A-B6FE3BFB6D0A}"/>
              </a:ext>
            </a:extLst>
          </p:cNvPr>
          <p:cNvSpPr txBox="1"/>
          <p:nvPr/>
        </p:nvSpPr>
        <p:spPr>
          <a:xfrm>
            <a:off x="2283327" y="4456253"/>
            <a:ext cx="6760838" cy="369332"/>
          </a:xfrm>
          <a:prstGeom prst="rect">
            <a:avLst/>
          </a:prstGeom>
          <a:noFill/>
        </p:spPr>
        <p:txBody>
          <a:bodyPr wrap="square" rtlCol="0">
            <a:spAutoFit/>
          </a:bodyPr>
          <a:lstStyle/>
          <a:p>
            <a:r>
              <a:rPr lang="en-US" b="1" dirty="0"/>
              <a:t>&gt; Adj. EBITDA ($M)</a:t>
            </a:r>
          </a:p>
        </p:txBody>
      </p:sp>
      <p:graphicFrame>
        <p:nvGraphicFramePr>
          <p:cNvPr id="24" name="Chart 23">
            <a:extLst>
              <a:ext uri="{FF2B5EF4-FFF2-40B4-BE49-F238E27FC236}">
                <a16:creationId xmlns:a16="http://schemas.microsoft.com/office/drawing/2014/main" id="{0C6E08EA-8DE3-4940-AB99-01611F327890}"/>
              </a:ext>
            </a:extLst>
          </p:cNvPr>
          <p:cNvGraphicFramePr/>
          <p:nvPr>
            <p:extLst>
              <p:ext uri="{D42A27DB-BD31-4B8C-83A1-F6EECF244321}">
                <p14:modId xmlns:p14="http://schemas.microsoft.com/office/powerpoint/2010/main" val="4082594904"/>
              </p:ext>
            </p:extLst>
          </p:nvPr>
        </p:nvGraphicFramePr>
        <p:xfrm>
          <a:off x="1996206" y="2087753"/>
          <a:ext cx="8229600" cy="2147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D971AC0E-1EB7-4B49-BF85-2C2E566A88E7}"/>
              </a:ext>
            </a:extLst>
          </p:cNvPr>
          <p:cNvGraphicFramePr/>
          <p:nvPr>
            <p:extLst>
              <p:ext uri="{D42A27DB-BD31-4B8C-83A1-F6EECF244321}">
                <p14:modId xmlns:p14="http://schemas.microsoft.com/office/powerpoint/2010/main" val="1714348507"/>
              </p:ext>
            </p:extLst>
          </p:nvPr>
        </p:nvGraphicFramePr>
        <p:xfrm>
          <a:off x="1996206" y="4856517"/>
          <a:ext cx="8229600" cy="1826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84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668CB8-58D7-1E42-9376-F782F3D23FFC}"/>
              </a:ext>
            </a:extLst>
          </p:cNvPr>
          <p:cNvPicPr>
            <a:picLocks noChangeAspect="1"/>
          </p:cNvPicPr>
          <p:nvPr/>
        </p:nvPicPr>
        <p:blipFill rotWithShape="1">
          <a:blip r:embed="rId3">
            <a:alphaModFix/>
          </a:blip>
          <a:srcRect l="59300" b="25000"/>
          <a:stretch/>
        </p:blipFill>
        <p:spPr>
          <a:xfrm flipH="1">
            <a:off x="0" y="0"/>
            <a:ext cx="4962148" cy="6858000"/>
          </a:xfrm>
          <a:prstGeom prst="rect">
            <a:avLst/>
          </a:prstGeom>
        </p:spPr>
      </p:pic>
      <p:pic>
        <p:nvPicPr>
          <p:cNvPr id="15" name="Picture 14">
            <a:extLst>
              <a:ext uri="{FF2B5EF4-FFF2-40B4-BE49-F238E27FC236}">
                <a16:creationId xmlns:a16="http://schemas.microsoft.com/office/drawing/2014/main" id="{A4384DFF-2CB1-CA4C-BE25-41EB575AE285}"/>
              </a:ext>
            </a:extLst>
          </p:cNvPr>
          <p:cNvPicPr>
            <a:picLocks noChangeAspect="1"/>
          </p:cNvPicPr>
          <p:nvPr/>
        </p:nvPicPr>
        <p:blipFill>
          <a:blip r:embed="rId4">
            <a:alphaModFix/>
          </a:blip>
          <a:stretch>
            <a:fillRect/>
          </a:stretch>
        </p:blipFill>
        <p:spPr>
          <a:xfrm>
            <a:off x="0" y="0"/>
            <a:ext cx="2470150" cy="6858000"/>
          </a:xfrm>
          <a:prstGeom prst="rect">
            <a:avLst/>
          </a:prstGeom>
        </p:spPr>
      </p:pic>
      <p:sp>
        <p:nvSpPr>
          <p:cNvPr id="2" name="Title 1">
            <a:extLst>
              <a:ext uri="{FF2B5EF4-FFF2-40B4-BE49-F238E27FC236}">
                <a16:creationId xmlns:a16="http://schemas.microsoft.com/office/drawing/2014/main" id="{9E3A7BE5-2B44-F341-AC55-EAE77780693E}"/>
              </a:ext>
            </a:extLst>
          </p:cNvPr>
          <p:cNvSpPr>
            <a:spLocks noGrp="1"/>
          </p:cNvSpPr>
          <p:nvPr>
            <p:ph type="title"/>
          </p:nvPr>
        </p:nvSpPr>
        <p:spPr/>
        <p:txBody>
          <a:bodyPr>
            <a:normAutofit/>
          </a:bodyPr>
          <a:lstStyle/>
          <a:p>
            <a:r>
              <a:rPr lang="en-US" sz="4000" dirty="0"/>
              <a:t>Growth Strategy</a:t>
            </a:r>
          </a:p>
        </p:txBody>
      </p:sp>
      <p:sp>
        <p:nvSpPr>
          <p:cNvPr id="4" name="Slide Number Placeholder 3">
            <a:extLst>
              <a:ext uri="{FF2B5EF4-FFF2-40B4-BE49-F238E27FC236}">
                <a16:creationId xmlns:a16="http://schemas.microsoft.com/office/drawing/2014/main" id="{FB20FEC2-1003-EE4A-9B5F-4FC55FDE34D4}"/>
              </a:ext>
            </a:extLst>
          </p:cNvPr>
          <p:cNvSpPr>
            <a:spLocks noGrp="1"/>
          </p:cNvSpPr>
          <p:nvPr>
            <p:ph type="sldNum" sz="quarter" idx="12"/>
          </p:nvPr>
        </p:nvSpPr>
        <p:spPr/>
        <p:txBody>
          <a:bodyPr/>
          <a:lstStyle/>
          <a:p>
            <a:fld id="{9AA75AF3-294A-7B49-9B76-9EAAB2AD0144}" type="slidenum">
              <a:rPr lang="en-US" smtClean="0"/>
              <a:t>17</a:t>
            </a:fld>
            <a:endParaRPr lang="en-US" dirty="0"/>
          </a:p>
        </p:txBody>
      </p:sp>
      <p:cxnSp>
        <p:nvCxnSpPr>
          <p:cNvPr id="16" name="Straight Connector 15">
            <a:extLst>
              <a:ext uri="{FF2B5EF4-FFF2-40B4-BE49-F238E27FC236}">
                <a16:creationId xmlns:a16="http://schemas.microsoft.com/office/drawing/2014/main" id="{C3719C49-173F-7149-9C45-53286565F3BC}"/>
              </a:ext>
            </a:extLst>
          </p:cNvPr>
          <p:cNvCxnSpPr>
            <a:cxnSpLocks/>
          </p:cNvCxnSpPr>
          <p:nvPr/>
        </p:nvCxnSpPr>
        <p:spPr>
          <a:xfrm>
            <a:off x="0" y="1038538"/>
            <a:ext cx="531628" cy="0"/>
          </a:xfrm>
          <a:prstGeom prst="line">
            <a:avLst/>
          </a:prstGeom>
          <a:ln w="50800">
            <a:tailEnd type="ova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55DA553C-67D7-0A48-A495-A6F9CE37312E}"/>
              </a:ext>
            </a:extLst>
          </p:cNvPr>
          <p:cNvSpPr/>
          <p:nvPr/>
        </p:nvSpPr>
        <p:spPr>
          <a:xfrm>
            <a:off x="4603296" y="1184604"/>
            <a:ext cx="757215" cy="75721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F14880-EF14-1A4E-8387-D8350033A669}"/>
              </a:ext>
            </a:extLst>
          </p:cNvPr>
          <p:cNvSpPr txBox="1"/>
          <p:nvPr/>
        </p:nvSpPr>
        <p:spPr>
          <a:xfrm>
            <a:off x="4782722" y="1240047"/>
            <a:ext cx="474562" cy="646331"/>
          </a:xfrm>
          <a:prstGeom prst="rect">
            <a:avLst/>
          </a:prstGeom>
          <a:noFill/>
        </p:spPr>
        <p:txBody>
          <a:bodyPr wrap="square" rtlCol="0">
            <a:spAutoFit/>
          </a:bodyPr>
          <a:lstStyle/>
          <a:p>
            <a:r>
              <a:rPr lang="en-US" sz="3600" b="1" dirty="0">
                <a:solidFill>
                  <a:schemeClr val="accent1"/>
                </a:solidFill>
              </a:rPr>
              <a:t>1</a:t>
            </a:r>
          </a:p>
        </p:txBody>
      </p:sp>
      <p:sp>
        <p:nvSpPr>
          <p:cNvPr id="9" name="Oval 8">
            <a:extLst>
              <a:ext uri="{FF2B5EF4-FFF2-40B4-BE49-F238E27FC236}">
                <a16:creationId xmlns:a16="http://schemas.microsoft.com/office/drawing/2014/main" id="{4783E017-D531-1E41-A37D-6578DB798DDD}"/>
              </a:ext>
            </a:extLst>
          </p:cNvPr>
          <p:cNvSpPr/>
          <p:nvPr/>
        </p:nvSpPr>
        <p:spPr>
          <a:xfrm>
            <a:off x="4603976" y="3401274"/>
            <a:ext cx="757215" cy="757215"/>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A4275B7-1DA7-3743-9890-3C08A28A9F52}"/>
              </a:ext>
            </a:extLst>
          </p:cNvPr>
          <p:cNvSpPr txBox="1"/>
          <p:nvPr/>
        </p:nvSpPr>
        <p:spPr>
          <a:xfrm>
            <a:off x="4783402" y="3456717"/>
            <a:ext cx="474562" cy="646331"/>
          </a:xfrm>
          <a:prstGeom prst="rect">
            <a:avLst/>
          </a:prstGeom>
          <a:noFill/>
        </p:spPr>
        <p:txBody>
          <a:bodyPr wrap="square" rtlCol="0">
            <a:spAutoFit/>
          </a:bodyPr>
          <a:lstStyle/>
          <a:p>
            <a:r>
              <a:rPr lang="en-US" sz="3600" b="1" dirty="0">
                <a:solidFill>
                  <a:schemeClr val="tx2"/>
                </a:solidFill>
              </a:rPr>
              <a:t>3</a:t>
            </a:r>
          </a:p>
        </p:txBody>
      </p:sp>
      <p:sp>
        <p:nvSpPr>
          <p:cNvPr id="11" name="Oval 10">
            <a:extLst>
              <a:ext uri="{FF2B5EF4-FFF2-40B4-BE49-F238E27FC236}">
                <a16:creationId xmlns:a16="http://schemas.microsoft.com/office/drawing/2014/main" id="{A7575F18-C860-AF48-9E8F-3DE8A9A9F77A}"/>
              </a:ext>
            </a:extLst>
          </p:cNvPr>
          <p:cNvSpPr/>
          <p:nvPr/>
        </p:nvSpPr>
        <p:spPr>
          <a:xfrm>
            <a:off x="4603296" y="4508184"/>
            <a:ext cx="757215" cy="7572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0EE7835-BE93-1442-9ED2-CC550EBE377A}"/>
              </a:ext>
            </a:extLst>
          </p:cNvPr>
          <p:cNvSpPr txBox="1"/>
          <p:nvPr/>
        </p:nvSpPr>
        <p:spPr>
          <a:xfrm>
            <a:off x="4782722" y="4563627"/>
            <a:ext cx="474562" cy="646331"/>
          </a:xfrm>
          <a:prstGeom prst="rect">
            <a:avLst/>
          </a:prstGeom>
          <a:noFill/>
        </p:spPr>
        <p:txBody>
          <a:bodyPr wrap="square" rtlCol="0">
            <a:spAutoFit/>
          </a:bodyPr>
          <a:lstStyle/>
          <a:p>
            <a:r>
              <a:rPr lang="en-US" sz="3600" b="1" dirty="0"/>
              <a:t>4</a:t>
            </a:r>
          </a:p>
        </p:txBody>
      </p:sp>
      <p:sp>
        <p:nvSpPr>
          <p:cNvPr id="7" name="Oval 6">
            <a:extLst>
              <a:ext uri="{FF2B5EF4-FFF2-40B4-BE49-F238E27FC236}">
                <a16:creationId xmlns:a16="http://schemas.microsoft.com/office/drawing/2014/main" id="{C8C9DA3A-D2FD-8E4A-8C8D-14C6BE0C1235}"/>
              </a:ext>
            </a:extLst>
          </p:cNvPr>
          <p:cNvSpPr/>
          <p:nvPr/>
        </p:nvSpPr>
        <p:spPr>
          <a:xfrm>
            <a:off x="4603296" y="2305656"/>
            <a:ext cx="757215" cy="757215"/>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7C58A0B-C305-754E-9C99-F045D191D65F}"/>
              </a:ext>
            </a:extLst>
          </p:cNvPr>
          <p:cNvSpPr txBox="1"/>
          <p:nvPr/>
        </p:nvSpPr>
        <p:spPr>
          <a:xfrm>
            <a:off x="4782722" y="2361099"/>
            <a:ext cx="474562" cy="646331"/>
          </a:xfrm>
          <a:prstGeom prst="rect">
            <a:avLst/>
          </a:prstGeom>
          <a:noFill/>
        </p:spPr>
        <p:txBody>
          <a:bodyPr wrap="square" rtlCol="0">
            <a:spAutoFit/>
          </a:bodyPr>
          <a:lstStyle/>
          <a:p>
            <a:r>
              <a:rPr lang="en-US" sz="3600" b="1" dirty="0">
                <a:solidFill>
                  <a:schemeClr val="bg2">
                    <a:lumMod val="50000"/>
                  </a:schemeClr>
                </a:solidFill>
              </a:rPr>
              <a:t>2</a:t>
            </a:r>
          </a:p>
        </p:txBody>
      </p:sp>
      <p:sp>
        <p:nvSpPr>
          <p:cNvPr id="3" name="Content Placeholder 2">
            <a:extLst>
              <a:ext uri="{FF2B5EF4-FFF2-40B4-BE49-F238E27FC236}">
                <a16:creationId xmlns:a16="http://schemas.microsoft.com/office/drawing/2014/main" id="{7C75CD63-2E7F-BA49-A6EF-272F4063E1C7}"/>
              </a:ext>
            </a:extLst>
          </p:cNvPr>
          <p:cNvSpPr>
            <a:spLocks noGrp="1"/>
          </p:cNvSpPr>
          <p:nvPr>
            <p:ph idx="1"/>
          </p:nvPr>
        </p:nvSpPr>
        <p:spPr>
          <a:xfrm>
            <a:off x="5367934" y="1184604"/>
            <a:ext cx="6415093" cy="4760370"/>
          </a:xfrm>
        </p:spPr>
        <p:txBody>
          <a:bodyPr>
            <a:noAutofit/>
          </a:bodyPr>
          <a:lstStyle/>
          <a:p>
            <a:pPr marL="176213" indent="0">
              <a:spcBef>
                <a:spcPts val="4000"/>
              </a:spcBef>
              <a:buNone/>
            </a:pPr>
            <a:r>
              <a:rPr lang="en-US" sz="2200" dirty="0"/>
              <a:t>Develop a steady pipeline of federal &amp; commercial enterprise opportunities</a:t>
            </a:r>
          </a:p>
          <a:p>
            <a:pPr marL="176213" indent="0">
              <a:spcBef>
                <a:spcPts val="4000"/>
              </a:spcBef>
              <a:buNone/>
            </a:pPr>
            <a:r>
              <a:rPr lang="en-US" sz="2200" dirty="0"/>
              <a:t>Enhance our proprietary platform &amp; develop next-gen products to remain an industry leader</a:t>
            </a:r>
          </a:p>
          <a:p>
            <a:pPr marL="176213" indent="0">
              <a:spcBef>
                <a:spcPts val="4000"/>
              </a:spcBef>
              <a:buNone/>
            </a:pPr>
            <a:r>
              <a:rPr lang="en-US" sz="2200" dirty="0"/>
              <a:t>Continue to push into commercial space to diversify revenue base and expand margins</a:t>
            </a:r>
          </a:p>
          <a:p>
            <a:pPr marL="176213" indent="0">
              <a:spcBef>
                <a:spcPts val="4000"/>
              </a:spcBef>
              <a:buNone/>
            </a:pPr>
            <a:r>
              <a:rPr lang="en-US" sz="2200" dirty="0"/>
              <a:t>Partner with leading system integrators on large enterprise opportunities </a:t>
            </a:r>
          </a:p>
          <a:p>
            <a:pPr marL="176213" indent="0">
              <a:spcBef>
                <a:spcPts val="4000"/>
              </a:spcBef>
              <a:buNone/>
            </a:pPr>
            <a:r>
              <a:rPr lang="en-US" sz="2200" dirty="0"/>
              <a:t>Pursue accretive and strategic acquisitions to expand solutions (vertical) and customer base (horizontal)</a:t>
            </a:r>
          </a:p>
        </p:txBody>
      </p:sp>
      <p:sp>
        <p:nvSpPr>
          <p:cNvPr id="17" name="Oval 16">
            <a:extLst>
              <a:ext uri="{FF2B5EF4-FFF2-40B4-BE49-F238E27FC236}">
                <a16:creationId xmlns:a16="http://schemas.microsoft.com/office/drawing/2014/main" id="{C51B4F47-4194-43FC-9587-BDD994F4B536}"/>
              </a:ext>
            </a:extLst>
          </p:cNvPr>
          <p:cNvSpPr/>
          <p:nvPr/>
        </p:nvSpPr>
        <p:spPr>
          <a:xfrm>
            <a:off x="4603976" y="5627649"/>
            <a:ext cx="757215" cy="75721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D2C425E-EE06-4323-B77D-AC753B9E4849}"/>
              </a:ext>
            </a:extLst>
          </p:cNvPr>
          <p:cNvSpPr txBox="1"/>
          <p:nvPr/>
        </p:nvSpPr>
        <p:spPr>
          <a:xfrm>
            <a:off x="4783402" y="5683092"/>
            <a:ext cx="474562" cy="646331"/>
          </a:xfrm>
          <a:prstGeom prst="rect">
            <a:avLst/>
          </a:prstGeom>
          <a:noFill/>
        </p:spPr>
        <p:txBody>
          <a:bodyPr wrap="square" rtlCol="0">
            <a:spAutoFit/>
          </a:bodyPr>
          <a:lstStyle/>
          <a:p>
            <a:r>
              <a:rPr lang="en-US" sz="3600" b="1" dirty="0">
                <a:solidFill>
                  <a:schemeClr val="accent2"/>
                </a:solidFill>
              </a:rPr>
              <a:t>5</a:t>
            </a:r>
          </a:p>
        </p:txBody>
      </p:sp>
    </p:spTree>
    <p:extLst>
      <p:ext uri="{BB962C8B-B14F-4D97-AF65-F5344CB8AC3E}">
        <p14:creationId xmlns:p14="http://schemas.microsoft.com/office/powerpoint/2010/main" val="30811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60FF-C29C-0945-803B-FCC9B89AB950}"/>
              </a:ext>
            </a:extLst>
          </p:cNvPr>
          <p:cNvSpPr>
            <a:spLocks noGrp="1"/>
          </p:cNvSpPr>
          <p:nvPr>
            <p:ph type="title"/>
          </p:nvPr>
        </p:nvSpPr>
        <p:spPr/>
        <p:txBody>
          <a:bodyPr>
            <a:normAutofit/>
          </a:bodyPr>
          <a:lstStyle/>
          <a:p>
            <a:r>
              <a:rPr lang="en-US" sz="4000" dirty="0"/>
              <a:t>Investment Highlights</a:t>
            </a:r>
          </a:p>
        </p:txBody>
      </p:sp>
      <p:sp>
        <p:nvSpPr>
          <p:cNvPr id="4" name="Slide Number Placeholder 3">
            <a:extLst>
              <a:ext uri="{FF2B5EF4-FFF2-40B4-BE49-F238E27FC236}">
                <a16:creationId xmlns:a16="http://schemas.microsoft.com/office/drawing/2014/main" id="{B714092E-FD11-134B-9A6C-8E486214F59E}"/>
              </a:ext>
            </a:extLst>
          </p:cNvPr>
          <p:cNvSpPr>
            <a:spLocks noGrp="1"/>
          </p:cNvSpPr>
          <p:nvPr>
            <p:ph type="sldNum" sz="quarter" idx="12"/>
          </p:nvPr>
        </p:nvSpPr>
        <p:spPr/>
        <p:txBody>
          <a:bodyPr/>
          <a:lstStyle/>
          <a:p>
            <a:fld id="{9AA75AF3-294A-7B49-9B76-9EAAB2AD0144}" type="slidenum">
              <a:rPr lang="en-US" smtClean="0"/>
              <a:t>18</a:t>
            </a:fld>
            <a:endParaRPr lang="en-US" dirty="0"/>
          </a:p>
        </p:txBody>
      </p:sp>
      <p:sp>
        <p:nvSpPr>
          <p:cNvPr id="7" name="TextBox 6">
            <a:extLst>
              <a:ext uri="{FF2B5EF4-FFF2-40B4-BE49-F238E27FC236}">
                <a16:creationId xmlns:a16="http://schemas.microsoft.com/office/drawing/2014/main" id="{9E47F0E6-E4DF-9148-B1C9-B683DDBE917C}"/>
              </a:ext>
            </a:extLst>
          </p:cNvPr>
          <p:cNvSpPr txBox="1"/>
          <p:nvPr/>
        </p:nvSpPr>
        <p:spPr>
          <a:xfrm>
            <a:off x="2013450" y="1795513"/>
            <a:ext cx="4698620" cy="1092607"/>
          </a:xfrm>
          <a:prstGeom prst="rect">
            <a:avLst/>
          </a:prstGeom>
          <a:noFill/>
        </p:spPr>
        <p:txBody>
          <a:bodyPr wrap="square" rtlCol="0">
            <a:spAutoFit/>
          </a:bodyPr>
          <a:lstStyle/>
          <a:p>
            <a:pPr>
              <a:lnSpc>
                <a:spcPts val="2400"/>
              </a:lnSpc>
              <a:spcAft>
                <a:spcPts val="600"/>
              </a:spcAft>
            </a:pPr>
            <a:r>
              <a:rPr lang="en-US" sz="2200" b="1" dirty="0">
                <a:solidFill>
                  <a:schemeClr val="tx1">
                    <a:lumMod val="65000"/>
                    <a:lumOff val="35000"/>
                  </a:schemeClr>
                </a:solidFill>
              </a:rPr>
              <a:t>Increasing demand for secure mobile management &amp; identity solutions</a:t>
            </a:r>
          </a:p>
          <a:p>
            <a:r>
              <a:rPr lang="en-US" sz="1900" dirty="0">
                <a:solidFill>
                  <a:schemeClr val="tx1">
                    <a:lumMod val="65000"/>
                    <a:lumOff val="35000"/>
                  </a:schemeClr>
                </a:solidFill>
              </a:rPr>
              <a:t>31.1B Internet-connected devices by 2020</a:t>
            </a:r>
          </a:p>
        </p:txBody>
      </p:sp>
      <p:pic>
        <p:nvPicPr>
          <p:cNvPr id="14" name="Picture 13">
            <a:extLst>
              <a:ext uri="{FF2B5EF4-FFF2-40B4-BE49-F238E27FC236}">
                <a16:creationId xmlns:a16="http://schemas.microsoft.com/office/drawing/2014/main" id="{FADB4C0B-2FEE-D44F-B51A-5EF631D4868E}"/>
              </a:ext>
            </a:extLst>
          </p:cNvPr>
          <p:cNvPicPr>
            <a:picLocks noChangeAspect="1"/>
          </p:cNvPicPr>
          <p:nvPr/>
        </p:nvPicPr>
        <p:blipFill>
          <a:blip r:embed="rId3">
            <a:duotone>
              <a:schemeClr val="accent1">
                <a:shade val="45000"/>
                <a:satMod val="135000"/>
              </a:schemeClr>
              <a:prstClr val="white"/>
            </a:duotone>
          </a:blip>
          <a:stretch>
            <a:fillRect/>
          </a:stretch>
        </p:blipFill>
        <p:spPr>
          <a:xfrm>
            <a:off x="1130615" y="1884535"/>
            <a:ext cx="707869" cy="707869"/>
          </a:xfrm>
          <a:prstGeom prst="rect">
            <a:avLst/>
          </a:prstGeom>
        </p:spPr>
      </p:pic>
      <p:pic>
        <p:nvPicPr>
          <p:cNvPr id="10" name="Picture 9">
            <a:extLst>
              <a:ext uri="{FF2B5EF4-FFF2-40B4-BE49-F238E27FC236}">
                <a16:creationId xmlns:a16="http://schemas.microsoft.com/office/drawing/2014/main" id="{F033AFD8-57F9-ED46-93BA-9CC1C57C31BF}"/>
              </a:ext>
            </a:extLst>
          </p:cNvPr>
          <p:cNvPicPr>
            <a:picLocks noChangeAspect="1"/>
          </p:cNvPicPr>
          <p:nvPr/>
        </p:nvPicPr>
        <p:blipFill>
          <a:blip r:embed="rId4">
            <a:duotone>
              <a:schemeClr val="accent1">
                <a:shade val="45000"/>
                <a:satMod val="135000"/>
              </a:schemeClr>
              <a:prstClr val="white"/>
            </a:duotone>
          </a:blip>
          <a:stretch>
            <a:fillRect/>
          </a:stretch>
        </p:blipFill>
        <p:spPr>
          <a:xfrm>
            <a:off x="1138965" y="3416970"/>
            <a:ext cx="699519" cy="699519"/>
          </a:xfrm>
          <a:prstGeom prst="rect">
            <a:avLst/>
          </a:prstGeom>
        </p:spPr>
      </p:pic>
      <p:sp>
        <p:nvSpPr>
          <p:cNvPr id="36" name="TextBox 35">
            <a:extLst>
              <a:ext uri="{FF2B5EF4-FFF2-40B4-BE49-F238E27FC236}">
                <a16:creationId xmlns:a16="http://schemas.microsoft.com/office/drawing/2014/main" id="{ABA3B881-6D8A-5C4D-826C-227A1ACDE7D5}"/>
              </a:ext>
            </a:extLst>
          </p:cNvPr>
          <p:cNvSpPr txBox="1"/>
          <p:nvPr/>
        </p:nvSpPr>
        <p:spPr>
          <a:xfrm>
            <a:off x="2023686" y="3277798"/>
            <a:ext cx="4688384" cy="1400383"/>
          </a:xfrm>
          <a:prstGeom prst="rect">
            <a:avLst/>
          </a:prstGeom>
          <a:noFill/>
        </p:spPr>
        <p:txBody>
          <a:bodyPr wrap="square" rtlCol="0">
            <a:spAutoFit/>
          </a:bodyPr>
          <a:lstStyle/>
          <a:p>
            <a:pPr>
              <a:lnSpc>
                <a:spcPts val="2400"/>
              </a:lnSpc>
              <a:spcAft>
                <a:spcPts val="600"/>
              </a:spcAft>
            </a:pPr>
            <a:r>
              <a:rPr lang="en-US" sz="2200" b="1" dirty="0">
                <a:solidFill>
                  <a:schemeClr val="tx1">
                    <a:lumMod val="65000"/>
                    <a:lumOff val="35000"/>
                  </a:schemeClr>
                </a:solidFill>
              </a:rPr>
              <a:t>Proprietary &amp; scalable solution</a:t>
            </a:r>
          </a:p>
          <a:p>
            <a:pPr>
              <a:lnSpc>
                <a:spcPts val="2400"/>
              </a:lnSpc>
              <a:spcAft>
                <a:spcPts val="600"/>
              </a:spcAft>
            </a:pPr>
            <a:r>
              <a:rPr lang="en-US" sz="1900" dirty="0">
                <a:solidFill>
                  <a:schemeClr val="tx1">
                    <a:lumMod val="65000"/>
                    <a:lumOff val="35000"/>
                  </a:schemeClr>
                </a:solidFill>
              </a:rPr>
              <a:t>The only, all-encompassing solution on the market trusted by major Federal agencies and Fortune 500 companies</a:t>
            </a:r>
          </a:p>
        </p:txBody>
      </p:sp>
      <p:pic>
        <p:nvPicPr>
          <p:cNvPr id="37" name="Picture 36">
            <a:extLst>
              <a:ext uri="{FF2B5EF4-FFF2-40B4-BE49-F238E27FC236}">
                <a16:creationId xmlns:a16="http://schemas.microsoft.com/office/drawing/2014/main" id="{D40AE4C4-94B3-AC4B-8595-193F441FBE47}"/>
              </a:ext>
            </a:extLst>
          </p:cNvPr>
          <p:cNvPicPr>
            <a:picLocks noChangeAspect="1"/>
          </p:cNvPicPr>
          <p:nvPr/>
        </p:nvPicPr>
        <p:blipFill>
          <a:blip r:embed="rId5">
            <a:duotone>
              <a:schemeClr val="accent1">
                <a:shade val="45000"/>
                <a:satMod val="135000"/>
              </a:schemeClr>
              <a:prstClr val="white"/>
            </a:duotone>
          </a:blip>
          <a:stretch>
            <a:fillRect/>
          </a:stretch>
        </p:blipFill>
        <p:spPr>
          <a:xfrm>
            <a:off x="1062502" y="5144834"/>
            <a:ext cx="823621" cy="823621"/>
          </a:xfrm>
          <a:prstGeom prst="rect">
            <a:avLst/>
          </a:prstGeom>
        </p:spPr>
      </p:pic>
      <p:sp>
        <p:nvSpPr>
          <p:cNvPr id="38" name="TextBox 37">
            <a:extLst>
              <a:ext uri="{FF2B5EF4-FFF2-40B4-BE49-F238E27FC236}">
                <a16:creationId xmlns:a16="http://schemas.microsoft.com/office/drawing/2014/main" id="{D92B2F7A-A55D-6344-9EBE-359F883A14B8}"/>
              </a:ext>
            </a:extLst>
          </p:cNvPr>
          <p:cNvSpPr txBox="1"/>
          <p:nvPr/>
        </p:nvSpPr>
        <p:spPr>
          <a:xfrm>
            <a:off x="2013449" y="5129764"/>
            <a:ext cx="4800305" cy="1061829"/>
          </a:xfrm>
          <a:prstGeom prst="rect">
            <a:avLst/>
          </a:prstGeom>
          <a:noFill/>
        </p:spPr>
        <p:txBody>
          <a:bodyPr wrap="square" rtlCol="0">
            <a:spAutoFit/>
          </a:bodyPr>
          <a:lstStyle/>
          <a:p>
            <a:pPr>
              <a:lnSpc>
                <a:spcPts val="2400"/>
              </a:lnSpc>
              <a:spcAft>
                <a:spcPts val="600"/>
              </a:spcAft>
            </a:pPr>
            <a:r>
              <a:rPr lang="en-US" sz="2200" b="1" dirty="0">
                <a:solidFill>
                  <a:schemeClr val="tx1">
                    <a:lumMod val="65000"/>
                    <a:lumOff val="35000"/>
                  </a:schemeClr>
                </a:solidFill>
              </a:rPr>
              <a:t>Diversified &amp; expanding customer base</a:t>
            </a:r>
          </a:p>
          <a:p>
            <a:pPr>
              <a:spcAft>
                <a:spcPts val="600"/>
              </a:spcAft>
            </a:pPr>
            <a:r>
              <a:rPr lang="en-US" sz="1900" dirty="0">
                <a:solidFill>
                  <a:schemeClr val="tx1">
                    <a:lumMod val="65000"/>
                    <a:lumOff val="35000"/>
                  </a:schemeClr>
                </a:solidFill>
              </a:rPr>
              <a:t>Building momentum with new and existing customers - $14.7M in recent contract awards</a:t>
            </a:r>
          </a:p>
        </p:txBody>
      </p:sp>
      <p:sp>
        <p:nvSpPr>
          <p:cNvPr id="39" name="TextBox 38">
            <a:extLst>
              <a:ext uri="{FF2B5EF4-FFF2-40B4-BE49-F238E27FC236}">
                <a16:creationId xmlns:a16="http://schemas.microsoft.com/office/drawing/2014/main" id="{428A4B81-8FA0-9F42-93EB-4E0AD26518FD}"/>
              </a:ext>
            </a:extLst>
          </p:cNvPr>
          <p:cNvSpPr txBox="1"/>
          <p:nvPr/>
        </p:nvSpPr>
        <p:spPr>
          <a:xfrm>
            <a:off x="8101834" y="1795513"/>
            <a:ext cx="3668855" cy="1400383"/>
          </a:xfrm>
          <a:prstGeom prst="rect">
            <a:avLst/>
          </a:prstGeom>
          <a:noFill/>
        </p:spPr>
        <p:txBody>
          <a:bodyPr wrap="square" rtlCol="0">
            <a:spAutoFit/>
          </a:bodyPr>
          <a:lstStyle/>
          <a:p>
            <a:pPr>
              <a:lnSpc>
                <a:spcPts val="2400"/>
              </a:lnSpc>
              <a:spcAft>
                <a:spcPts val="600"/>
              </a:spcAft>
            </a:pPr>
            <a:r>
              <a:rPr lang="en-US" sz="2200" b="1" dirty="0">
                <a:solidFill>
                  <a:schemeClr val="tx1">
                    <a:lumMod val="65000"/>
                    <a:lumOff val="35000"/>
                  </a:schemeClr>
                </a:solidFill>
              </a:rPr>
              <a:t>Improving financial performance</a:t>
            </a:r>
          </a:p>
          <a:p>
            <a:pPr>
              <a:lnSpc>
                <a:spcPts val="2400"/>
              </a:lnSpc>
              <a:spcAft>
                <a:spcPts val="600"/>
              </a:spcAft>
            </a:pPr>
            <a:r>
              <a:rPr lang="en-US" sz="1900" dirty="0">
                <a:solidFill>
                  <a:schemeClr val="tx1">
                    <a:lumMod val="65000"/>
                    <a:lumOff val="35000"/>
                  </a:schemeClr>
                </a:solidFill>
              </a:rPr>
              <a:t>Positive outlook for topline growth and profitability </a:t>
            </a:r>
          </a:p>
        </p:txBody>
      </p:sp>
      <p:sp>
        <p:nvSpPr>
          <p:cNvPr id="41" name="TextBox 40">
            <a:extLst>
              <a:ext uri="{FF2B5EF4-FFF2-40B4-BE49-F238E27FC236}">
                <a16:creationId xmlns:a16="http://schemas.microsoft.com/office/drawing/2014/main" id="{396DB2FB-B242-E748-9538-BE8DDB633468}"/>
              </a:ext>
            </a:extLst>
          </p:cNvPr>
          <p:cNvSpPr txBox="1"/>
          <p:nvPr/>
        </p:nvSpPr>
        <p:spPr>
          <a:xfrm>
            <a:off x="8101834" y="4052626"/>
            <a:ext cx="3668853" cy="1708160"/>
          </a:xfrm>
          <a:prstGeom prst="rect">
            <a:avLst/>
          </a:prstGeom>
          <a:noFill/>
        </p:spPr>
        <p:txBody>
          <a:bodyPr wrap="square" rtlCol="0">
            <a:spAutoFit/>
          </a:bodyPr>
          <a:lstStyle/>
          <a:p>
            <a:pPr>
              <a:lnSpc>
                <a:spcPts val="2400"/>
              </a:lnSpc>
              <a:spcAft>
                <a:spcPts val="600"/>
              </a:spcAft>
            </a:pPr>
            <a:r>
              <a:rPr lang="en-US" sz="2200" b="1" dirty="0">
                <a:solidFill>
                  <a:schemeClr val="tx1">
                    <a:lumMod val="65000"/>
                    <a:lumOff val="35000"/>
                  </a:schemeClr>
                </a:solidFill>
              </a:rPr>
              <a:t>Proven management team executing on growth strategy</a:t>
            </a:r>
          </a:p>
          <a:p>
            <a:pPr>
              <a:lnSpc>
                <a:spcPts val="2400"/>
              </a:lnSpc>
              <a:spcAft>
                <a:spcPts val="600"/>
              </a:spcAft>
            </a:pPr>
            <a:r>
              <a:rPr lang="en-US" sz="1900" dirty="0">
                <a:solidFill>
                  <a:schemeClr val="tx1">
                    <a:lumMod val="65000"/>
                    <a:lumOff val="35000"/>
                  </a:schemeClr>
                </a:solidFill>
              </a:rPr>
              <a:t>Executed turnaround strategy and positioned company on </a:t>
            </a:r>
            <a:br>
              <a:rPr lang="en-US" sz="1900" dirty="0">
                <a:solidFill>
                  <a:schemeClr val="tx1">
                    <a:lumMod val="65000"/>
                    <a:lumOff val="35000"/>
                  </a:schemeClr>
                </a:solidFill>
              </a:rPr>
            </a:br>
            <a:r>
              <a:rPr lang="en-US" sz="1900" dirty="0">
                <a:solidFill>
                  <a:schemeClr val="tx1">
                    <a:lumMod val="65000"/>
                    <a:lumOff val="35000"/>
                  </a:schemeClr>
                </a:solidFill>
              </a:rPr>
              <a:t>path for profitable growth </a:t>
            </a:r>
          </a:p>
        </p:txBody>
      </p:sp>
      <p:pic>
        <p:nvPicPr>
          <p:cNvPr id="46" name="Picture 45">
            <a:extLst>
              <a:ext uri="{FF2B5EF4-FFF2-40B4-BE49-F238E27FC236}">
                <a16:creationId xmlns:a16="http://schemas.microsoft.com/office/drawing/2014/main" id="{4905EB13-974B-F84A-B0BD-C27468F1FCAB}"/>
              </a:ext>
            </a:extLst>
          </p:cNvPr>
          <p:cNvPicPr>
            <a:picLocks noChangeAspect="1"/>
          </p:cNvPicPr>
          <p:nvPr/>
        </p:nvPicPr>
        <p:blipFill>
          <a:blip r:embed="rId6">
            <a:duotone>
              <a:schemeClr val="accent1">
                <a:shade val="45000"/>
                <a:satMod val="135000"/>
              </a:schemeClr>
              <a:prstClr val="white"/>
            </a:duotone>
          </a:blip>
          <a:stretch>
            <a:fillRect/>
          </a:stretch>
        </p:blipFill>
        <p:spPr>
          <a:xfrm>
            <a:off x="7218999" y="1884534"/>
            <a:ext cx="707869" cy="707869"/>
          </a:xfrm>
          <a:prstGeom prst="rect">
            <a:avLst/>
          </a:prstGeom>
        </p:spPr>
      </p:pic>
      <p:pic>
        <p:nvPicPr>
          <p:cNvPr id="48" name="Picture 47">
            <a:extLst>
              <a:ext uri="{FF2B5EF4-FFF2-40B4-BE49-F238E27FC236}">
                <a16:creationId xmlns:a16="http://schemas.microsoft.com/office/drawing/2014/main" id="{553AFF0C-33E7-564F-918C-26DCB31D3055}"/>
              </a:ext>
            </a:extLst>
          </p:cNvPr>
          <p:cNvPicPr>
            <a:picLocks noChangeAspect="1"/>
          </p:cNvPicPr>
          <p:nvPr/>
        </p:nvPicPr>
        <p:blipFill>
          <a:blip r:embed="rId7">
            <a:duotone>
              <a:schemeClr val="accent1">
                <a:shade val="45000"/>
                <a:satMod val="135000"/>
              </a:schemeClr>
              <a:prstClr val="white"/>
            </a:duotone>
          </a:blip>
          <a:stretch>
            <a:fillRect/>
          </a:stretch>
        </p:blipFill>
        <p:spPr>
          <a:xfrm>
            <a:off x="7218999" y="4005162"/>
            <a:ext cx="751135" cy="751135"/>
          </a:xfrm>
          <a:prstGeom prst="rect">
            <a:avLst/>
          </a:prstGeom>
        </p:spPr>
      </p:pic>
      <p:cxnSp>
        <p:nvCxnSpPr>
          <p:cNvPr id="52" name="Straight Connector 51">
            <a:extLst>
              <a:ext uri="{FF2B5EF4-FFF2-40B4-BE49-F238E27FC236}">
                <a16:creationId xmlns:a16="http://schemas.microsoft.com/office/drawing/2014/main" id="{91C8D2A6-9762-AB4B-A288-1C6573DF31A6}"/>
              </a:ext>
            </a:extLst>
          </p:cNvPr>
          <p:cNvCxnSpPr>
            <a:cxnSpLocks/>
          </p:cNvCxnSpPr>
          <p:nvPr/>
        </p:nvCxnSpPr>
        <p:spPr>
          <a:xfrm>
            <a:off x="6889048" y="1707025"/>
            <a:ext cx="0" cy="4552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E80AB87-88A4-DD42-B732-CD8E5A3F30F4}"/>
              </a:ext>
            </a:extLst>
          </p:cNvPr>
          <p:cNvCxnSpPr>
            <a:cxnSpLocks/>
          </p:cNvCxnSpPr>
          <p:nvPr/>
        </p:nvCxnSpPr>
        <p:spPr>
          <a:xfrm>
            <a:off x="975850" y="3097161"/>
            <a:ext cx="59131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8C06DAA-F4FC-014E-A4F9-F8BE031ADD95}"/>
              </a:ext>
            </a:extLst>
          </p:cNvPr>
          <p:cNvCxnSpPr>
            <a:cxnSpLocks/>
          </p:cNvCxnSpPr>
          <p:nvPr/>
        </p:nvCxnSpPr>
        <p:spPr>
          <a:xfrm>
            <a:off x="975850" y="4911212"/>
            <a:ext cx="59131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D5FFAA4-D968-DF47-A30C-CE05EFA69E3E}"/>
              </a:ext>
            </a:extLst>
          </p:cNvPr>
          <p:cNvCxnSpPr>
            <a:cxnSpLocks/>
          </p:cNvCxnSpPr>
          <p:nvPr/>
        </p:nvCxnSpPr>
        <p:spPr>
          <a:xfrm>
            <a:off x="6889048" y="3600341"/>
            <a:ext cx="46024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56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D1DFF1-E3FE-A941-AE18-BFE322AAB833}"/>
              </a:ext>
            </a:extLst>
          </p:cNvPr>
          <p:cNvPicPr>
            <a:picLocks noChangeAspect="1"/>
          </p:cNvPicPr>
          <p:nvPr/>
        </p:nvPicPr>
        <p:blipFill rotWithShape="1">
          <a:blip r:embed="rId2">
            <a:alphaModFix amt="20000"/>
          </a:blip>
          <a:srcRect t="30026" r="10130"/>
          <a:stretch/>
        </p:blipFill>
        <p:spPr>
          <a:xfrm>
            <a:off x="1235075" y="0"/>
            <a:ext cx="10956925" cy="4009708"/>
          </a:xfrm>
          <a:prstGeom prst="rect">
            <a:avLst/>
          </a:prstGeom>
        </p:spPr>
      </p:pic>
      <p:sp>
        <p:nvSpPr>
          <p:cNvPr id="4" name="Rectangle 3">
            <a:extLst>
              <a:ext uri="{FF2B5EF4-FFF2-40B4-BE49-F238E27FC236}">
                <a16:creationId xmlns:a16="http://schemas.microsoft.com/office/drawing/2014/main" id="{9D27F7AE-242A-AB40-BA23-73730EFE8A7D}"/>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F69B28C-03B6-CA4B-BF84-D72915D1681C}"/>
              </a:ext>
            </a:extLst>
          </p:cNvPr>
          <p:cNvSpPr>
            <a:spLocks noGrp="1"/>
          </p:cNvSpPr>
          <p:nvPr>
            <p:ph type="sldNum" sz="quarter" idx="12"/>
          </p:nvPr>
        </p:nvSpPr>
        <p:spPr/>
        <p:txBody>
          <a:bodyPr/>
          <a:lstStyle/>
          <a:p>
            <a:fld id="{9AA75AF3-294A-7B49-9B76-9EAAB2AD0144}" type="slidenum">
              <a:rPr lang="en-US" smtClean="0"/>
              <a:t>19</a:t>
            </a:fld>
            <a:endParaRPr lang="en-US" dirty="0"/>
          </a:p>
        </p:txBody>
      </p:sp>
      <p:pic>
        <p:nvPicPr>
          <p:cNvPr id="5" name="Picture 4">
            <a:extLst>
              <a:ext uri="{FF2B5EF4-FFF2-40B4-BE49-F238E27FC236}">
                <a16:creationId xmlns:a16="http://schemas.microsoft.com/office/drawing/2014/main" id="{502EF99C-6D58-8741-B224-BEFA8FB104BE}"/>
              </a:ext>
            </a:extLst>
          </p:cNvPr>
          <p:cNvPicPr>
            <a:picLocks noChangeAspect="1"/>
          </p:cNvPicPr>
          <p:nvPr/>
        </p:nvPicPr>
        <p:blipFill>
          <a:blip r:embed="rId3">
            <a:alphaModFix amt="20000"/>
          </a:blip>
          <a:stretch>
            <a:fillRect/>
          </a:stretch>
        </p:blipFill>
        <p:spPr>
          <a:xfrm>
            <a:off x="0" y="0"/>
            <a:ext cx="2470150" cy="6858000"/>
          </a:xfrm>
          <a:prstGeom prst="rect">
            <a:avLst/>
          </a:prstGeom>
        </p:spPr>
      </p:pic>
      <p:sp>
        <p:nvSpPr>
          <p:cNvPr id="2" name="Title 1">
            <a:extLst>
              <a:ext uri="{FF2B5EF4-FFF2-40B4-BE49-F238E27FC236}">
                <a16:creationId xmlns:a16="http://schemas.microsoft.com/office/drawing/2014/main" id="{9B98519F-CE82-7243-B1D2-38457D846B4E}"/>
              </a:ext>
            </a:extLst>
          </p:cNvPr>
          <p:cNvSpPr>
            <a:spLocks noGrp="1"/>
          </p:cNvSpPr>
          <p:nvPr>
            <p:ph type="title"/>
          </p:nvPr>
        </p:nvSpPr>
        <p:spPr>
          <a:xfrm>
            <a:off x="931219" y="1831905"/>
            <a:ext cx="10515600" cy="3194189"/>
          </a:xfrm>
        </p:spPr>
        <p:txBody>
          <a:bodyPr>
            <a:noAutofit/>
          </a:bodyPr>
          <a:lstStyle/>
          <a:p>
            <a:pPr algn="ctr"/>
            <a:r>
              <a:rPr lang="en-US" sz="3200" dirty="0">
                <a:solidFill>
                  <a:schemeClr val="bg1"/>
                </a:solidFill>
              </a:rPr>
              <a:t>Fourth Quarter and Full Year 2019 Earnings Call</a:t>
            </a:r>
            <a:br>
              <a:rPr lang="en-US" sz="3200" dirty="0">
                <a:solidFill>
                  <a:schemeClr val="bg1"/>
                </a:solidFill>
              </a:rPr>
            </a:br>
            <a:br>
              <a:rPr lang="en-US" sz="3200" dirty="0">
                <a:solidFill>
                  <a:schemeClr val="bg1"/>
                </a:solidFill>
              </a:rPr>
            </a:br>
            <a:r>
              <a:rPr lang="en-US" sz="3200" dirty="0">
                <a:solidFill>
                  <a:schemeClr val="bg1"/>
                </a:solidFill>
              </a:rPr>
              <a:t>Tuesday, March 24, 2020</a:t>
            </a:r>
            <a:br>
              <a:rPr lang="en-US" sz="3200" dirty="0">
                <a:solidFill>
                  <a:schemeClr val="bg1"/>
                </a:solidFill>
              </a:rPr>
            </a:br>
            <a:r>
              <a:rPr lang="en-US" sz="3200" dirty="0">
                <a:solidFill>
                  <a:schemeClr val="bg1"/>
                </a:solidFill>
              </a:rPr>
              <a:t>4:30 p.m. ET (1:30 p.m. PT)</a:t>
            </a:r>
          </a:p>
        </p:txBody>
      </p:sp>
      <p:sp>
        <p:nvSpPr>
          <p:cNvPr id="9" name="Oval 8">
            <a:extLst>
              <a:ext uri="{FF2B5EF4-FFF2-40B4-BE49-F238E27FC236}">
                <a16:creationId xmlns:a16="http://schemas.microsoft.com/office/drawing/2014/main" id="{5076AAB1-1F3E-E340-8753-85CECA94D1C6}"/>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EA4C0BE-0C30-412E-9696-C007AD50BFD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4000" dirty="0">
                <a:solidFill>
                  <a:schemeClr val="bg1"/>
                </a:solidFill>
              </a:rPr>
              <a:t>Upcoming Events</a:t>
            </a:r>
          </a:p>
        </p:txBody>
      </p:sp>
      <p:cxnSp>
        <p:nvCxnSpPr>
          <p:cNvPr id="11" name="Straight Connector 10">
            <a:extLst>
              <a:ext uri="{FF2B5EF4-FFF2-40B4-BE49-F238E27FC236}">
                <a16:creationId xmlns:a16="http://schemas.microsoft.com/office/drawing/2014/main" id="{A4F16D8E-E579-4C8C-9276-8570209FBC24}"/>
              </a:ext>
            </a:extLst>
          </p:cNvPr>
          <p:cNvCxnSpPr>
            <a:cxnSpLocks/>
          </p:cNvCxnSpPr>
          <p:nvPr/>
        </p:nvCxnSpPr>
        <p:spPr>
          <a:xfrm>
            <a:off x="0" y="1038538"/>
            <a:ext cx="531628" cy="0"/>
          </a:xfrm>
          <a:prstGeom prst="line">
            <a:avLst/>
          </a:prstGeom>
          <a:ln w="50800">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65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79C2-6D65-6A47-903A-CBC738ABA173}"/>
              </a:ext>
            </a:extLst>
          </p:cNvPr>
          <p:cNvSpPr>
            <a:spLocks noGrp="1"/>
          </p:cNvSpPr>
          <p:nvPr>
            <p:ph type="title"/>
          </p:nvPr>
        </p:nvSpPr>
        <p:spPr/>
        <p:txBody>
          <a:bodyPr>
            <a:normAutofit/>
          </a:bodyPr>
          <a:lstStyle/>
          <a:p>
            <a:r>
              <a:rPr lang="en-US" sz="4000" dirty="0"/>
              <a:t>Safe Harbor Statement</a:t>
            </a:r>
          </a:p>
        </p:txBody>
      </p:sp>
      <p:sp>
        <p:nvSpPr>
          <p:cNvPr id="3" name="Content Placeholder 2">
            <a:extLst>
              <a:ext uri="{FF2B5EF4-FFF2-40B4-BE49-F238E27FC236}">
                <a16:creationId xmlns:a16="http://schemas.microsoft.com/office/drawing/2014/main" id="{82D66594-0F01-A64C-9970-3468D04F58F0}"/>
              </a:ext>
            </a:extLst>
          </p:cNvPr>
          <p:cNvSpPr>
            <a:spLocks noGrp="1"/>
          </p:cNvSpPr>
          <p:nvPr>
            <p:ph idx="1"/>
          </p:nvPr>
        </p:nvSpPr>
        <p:spPr>
          <a:xfrm>
            <a:off x="838200" y="1825625"/>
            <a:ext cx="10657188" cy="4351338"/>
          </a:xfrm>
        </p:spPr>
        <p:txBody>
          <a:bodyPr>
            <a:normAutofit/>
          </a:bodyPr>
          <a:lstStyle/>
          <a:p>
            <a:pPr marL="0" indent="0">
              <a:buNone/>
            </a:pPr>
            <a:r>
              <a:rPr lang="en-US" sz="1800" dirty="0">
                <a:solidFill>
                  <a:schemeClr val="tx1">
                    <a:lumMod val="50000"/>
                    <a:lumOff val="50000"/>
                  </a:schemeClr>
                </a:solidFill>
              </a:rPr>
              <a:t>This presentation may contain forward-looking information within the meaning of Section 21E of the Securities Exchange Act of 1934, as amended (the Exchange Act), including all statements that are not statements of historical fact regarding the intent, belief or current expectations of the company, its directors or its officers with respect to, among other things: (i) the Company's financing plans; (ii) trends affecting the Company's financial condition or results of operations; (iii) the company's growth strategy and operating strategy; (iv) the Company's ability to achieve profitability and positive cash flows; (v) the Company's ability to raise additional capital on favorable terms or at all; (vii) the Company's ability to gain market acceptance for its products and (viii) the risk factors disclosed in the Company's periodic reports filed with the SEC. The words "may," "would," "will," "expect," "estimate," "anticipate," "believe," "intend" and similar expressions and variations thereof are intended to identify forward-looking statements. Investors are cautioned that any such forward-looking statements are not guarantees of future performance and involve risks and uncertainties, many of which are beyond the company's ability to control, and that actual results may differ materially from those projected in the forward-looking statements as a result of various factors including the risk factors disclosed in the Company's Annual Report on Form 10-K for the year ended December 31, 2017 filed with the SEC on March 21, 2018.</a:t>
            </a:r>
          </a:p>
          <a:p>
            <a:endParaRPr lang="en-US" sz="1800" dirty="0">
              <a:solidFill>
                <a:schemeClr val="tx1">
                  <a:lumMod val="50000"/>
                  <a:lumOff val="50000"/>
                </a:schemeClr>
              </a:solidFill>
            </a:endParaRPr>
          </a:p>
          <a:p>
            <a:endParaRPr lang="en-US" sz="18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19CB15E8-5E8D-CF4E-8C8B-7A74B635738C}"/>
              </a:ext>
            </a:extLst>
          </p:cNvPr>
          <p:cNvSpPr>
            <a:spLocks noGrp="1"/>
          </p:cNvSpPr>
          <p:nvPr>
            <p:ph type="sldNum" sz="quarter" idx="12"/>
          </p:nvPr>
        </p:nvSpPr>
        <p:spPr/>
        <p:txBody>
          <a:bodyPr/>
          <a:lstStyle/>
          <a:p>
            <a:fld id="{9AA75AF3-294A-7B49-9B76-9EAAB2AD0144}" type="slidenum">
              <a:rPr lang="en-US" smtClean="0"/>
              <a:t>2</a:t>
            </a:fld>
            <a:endParaRPr lang="en-US" dirty="0"/>
          </a:p>
        </p:txBody>
      </p:sp>
    </p:spTree>
    <p:extLst>
      <p:ext uri="{BB962C8B-B14F-4D97-AF65-F5344CB8AC3E}">
        <p14:creationId xmlns:p14="http://schemas.microsoft.com/office/powerpoint/2010/main" val="107551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2C28D0-FBA5-ED49-9DB9-821271B1030B}"/>
              </a:ext>
            </a:extLst>
          </p:cNvPr>
          <p:cNvPicPr>
            <a:picLocks noChangeAspect="1"/>
          </p:cNvPicPr>
          <p:nvPr/>
        </p:nvPicPr>
        <p:blipFill rotWithShape="1">
          <a:blip r:embed="rId2"/>
          <a:srcRect t="15633"/>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3B33CF4-C903-0C42-B69B-AED37B757C96}"/>
              </a:ext>
            </a:extLst>
          </p:cNvPr>
          <p:cNvSpPr/>
          <p:nvPr/>
        </p:nvSpPr>
        <p:spPr>
          <a:xfrm rot="16200000">
            <a:off x="2667665" y="-2667669"/>
            <a:ext cx="6856667" cy="12192000"/>
          </a:xfrm>
          <a:prstGeom prst="rect">
            <a:avLst/>
          </a:prstGeom>
          <a:gradFill>
            <a:gsLst>
              <a:gs pos="0">
                <a:schemeClr val="tx1">
                  <a:alpha val="69000"/>
                </a:schemeClr>
              </a:gs>
              <a:gs pos="99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347031-9F73-7843-B965-E70E9168637F}"/>
              </a:ext>
            </a:extLst>
          </p:cNvPr>
          <p:cNvSpPr>
            <a:spLocks noGrp="1"/>
          </p:cNvSpPr>
          <p:nvPr>
            <p:ph type="title"/>
          </p:nvPr>
        </p:nvSpPr>
        <p:spPr/>
        <p:txBody>
          <a:bodyPr>
            <a:normAutofit/>
          </a:bodyPr>
          <a:lstStyle/>
          <a:p>
            <a:r>
              <a:rPr lang="en-US" sz="4000" dirty="0">
                <a:solidFill>
                  <a:schemeClr val="bg1"/>
                </a:solidFill>
              </a:rPr>
              <a:t>Contact Us</a:t>
            </a:r>
          </a:p>
        </p:txBody>
      </p:sp>
      <p:sp>
        <p:nvSpPr>
          <p:cNvPr id="3" name="Content Placeholder 2">
            <a:extLst>
              <a:ext uri="{FF2B5EF4-FFF2-40B4-BE49-F238E27FC236}">
                <a16:creationId xmlns:a16="http://schemas.microsoft.com/office/drawing/2014/main" id="{80471087-90BB-1C4E-81B1-483D6E5414FD}"/>
              </a:ext>
            </a:extLst>
          </p:cNvPr>
          <p:cNvSpPr>
            <a:spLocks noGrp="1"/>
          </p:cNvSpPr>
          <p:nvPr>
            <p:ph idx="1"/>
          </p:nvPr>
        </p:nvSpPr>
        <p:spPr/>
        <p:txBody>
          <a:bodyPr/>
          <a:lstStyle/>
          <a:p>
            <a:pPr marL="0" indent="0" fontAlgn="base">
              <a:lnSpc>
                <a:spcPct val="100000"/>
              </a:lnSpc>
              <a:spcBef>
                <a:spcPts val="0"/>
              </a:spcBef>
              <a:buNone/>
            </a:pPr>
            <a:r>
              <a:rPr lang="en-US" dirty="0">
                <a:solidFill>
                  <a:schemeClr val="bg1"/>
                </a:solidFill>
              </a:rPr>
              <a:t>WidePoint Corporate Headquarters</a:t>
            </a:r>
            <a:br>
              <a:rPr lang="en-US" dirty="0">
                <a:solidFill>
                  <a:schemeClr val="bg1"/>
                </a:solidFill>
              </a:rPr>
            </a:br>
            <a:r>
              <a:rPr lang="en-US" dirty="0">
                <a:solidFill>
                  <a:schemeClr val="bg1"/>
                </a:solidFill>
              </a:rPr>
              <a:t>11250 Waples Mill Road</a:t>
            </a:r>
          </a:p>
          <a:p>
            <a:pPr marL="0" indent="0" fontAlgn="base">
              <a:lnSpc>
                <a:spcPct val="100000"/>
              </a:lnSpc>
              <a:spcBef>
                <a:spcPts val="0"/>
              </a:spcBef>
              <a:buNone/>
            </a:pPr>
            <a:r>
              <a:rPr lang="en-US" dirty="0">
                <a:solidFill>
                  <a:schemeClr val="bg1"/>
                </a:solidFill>
              </a:rPr>
              <a:t>South Tower, Suite 210</a:t>
            </a:r>
          </a:p>
          <a:p>
            <a:pPr marL="0" indent="0" fontAlgn="base">
              <a:lnSpc>
                <a:spcPct val="100000"/>
              </a:lnSpc>
              <a:spcBef>
                <a:spcPts val="0"/>
              </a:spcBef>
              <a:buNone/>
            </a:pPr>
            <a:r>
              <a:rPr lang="en-US" dirty="0">
                <a:solidFill>
                  <a:schemeClr val="bg1"/>
                </a:solidFill>
              </a:rPr>
              <a:t>Fairfax, VA 22030 (703) 349-5644</a:t>
            </a:r>
            <a:br>
              <a:rPr lang="en-US" dirty="0">
                <a:solidFill>
                  <a:schemeClr val="bg1"/>
                </a:solidFill>
              </a:rPr>
            </a:br>
            <a:endParaRPr lang="en-US" dirty="0">
              <a:solidFill>
                <a:schemeClr val="bg1"/>
              </a:solidFill>
            </a:endParaRPr>
          </a:p>
          <a:p>
            <a:pPr marL="0" indent="0">
              <a:lnSpc>
                <a:spcPct val="100000"/>
              </a:lnSpc>
              <a:spcBef>
                <a:spcPts val="0"/>
              </a:spcBef>
              <a:buNone/>
            </a:pPr>
            <a:r>
              <a:rPr lang="en-US" dirty="0">
                <a:solidFill>
                  <a:schemeClr val="bg1"/>
                </a:solidFill>
              </a:rPr>
              <a:t>Matt Glover and Charlie Schumacher</a:t>
            </a:r>
            <a:br>
              <a:rPr lang="en-US" dirty="0">
                <a:solidFill>
                  <a:schemeClr val="bg1"/>
                </a:solidFill>
              </a:rPr>
            </a:br>
            <a:r>
              <a:rPr lang="en-US" dirty="0">
                <a:solidFill>
                  <a:schemeClr val="bg1"/>
                </a:solidFill>
              </a:rPr>
              <a:t>Gateway Investor Relations</a:t>
            </a:r>
            <a:br>
              <a:rPr lang="en-US" dirty="0">
                <a:solidFill>
                  <a:schemeClr val="bg1"/>
                </a:solidFill>
              </a:rPr>
            </a:br>
            <a:r>
              <a:rPr lang="en-US" dirty="0">
                <a:solidFill>
                  <a:schemeClr val="bg1"/>
                </a:solidFill>
              </a:rPr>
              <a:t>(949) 574-3860</a:t>
            </a:r>
            <a:br>
              <a:rPr lang="en-US" dirty="0">
                <a:solidFill>
                  <a:schemeClr val="bg1"/>
                </a:solidFill>
              </a:rPr>
            </a:br>
            <a:r>
              <a:rPr lang="en-US" dirty="0">
                <a:solidFill>
                  <a:schemeClr val="bg1"/>
                </a:solidFill>
              </a:rPr>
              <a:t>WYY@gatewayir.com</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1AEE3516-653A-EF47-83E6-732EBF55FE9B}"/>
              </a:ext>
            </a:extLst>
          </p:cNvPr>
          <p:cNvSpPr>
            <a:spLocks noGrp="1"/>
          </p:cNvSpPr>
          <p:nvPr>
            <p:ph type="sldNum" sz="quarter" idx="12"/>
          </p:nvPr>
        </p:nvSpPr>
        <p:spPr/>
        <p:txBody>
          <a:bodyPr/>
          <a:lstStyle/>
          <a:p>
            <a:fld id="{9AA75AF3-294A-7B49-9B76-9EAAB2AD0144}" type="slidenum">
              <a:rPr lang="en-US" smtClean="0">
                <a:solidFill>
                  <a:schemeClr val="bg1"/>
                </a:solidFill>
              </a:rPr>
              <a:t>20</a:t>
            </a:fld>
            <a:endParaRPr lang="en-US" dirty="0">
              <a:solidFill>
                <a:schemeClr val="bg1"/>
              </a:solidFill>
            </a:endParaRPr>
          </a:p>
        </p:txBody>
      </p:sp>
      <p:pic>
        <p:nvPicPr>
          <p:cNvPr id="8" name="Picture 7">
            <a:extLst>
              <a:ext uri="{FF2B5EF4-FFF2-40B4-BE49-F238E27FC236}">
                <a16:creationId xmlns:a16="http://schemas.microsoft.com/office/drawing/2014/main" id="{08F3E74B-2158-E643-AB91-5BED2B9D765C}"/>
              </a:ext>
            </a:extLst>
          </p:cNvPr>
          <p:cNvPicPr>
            <a:picLocks noChangeAspect="1"/>
          </p:cNvPicPr>
          <p:nvPr/>
        </p:nvPicPr>
        <p:blipFill rotWithShape="1">
          <a:blip r:embed="rId3">
            <a:alphaModFix amt="5000"/>
          </a:blip>
          <a:srcRect l="13931"/>
          <a:stretch/>
        </p:blipFill>
        <p:spPr>
          <a:xfrm>
            <a:off x="0" y="0"/>
            <a:ext cx="2126022" cy="6858000"/>
          </a:xfrm>
          <a:prstGeom prst="rect">
            <a:avLst/>
          </a:prstGeom>
        </p:spPr>
      </p:pic>
      <p:cxnSp>
        <p:nvCxnSpPr>
          <p:cNvPr id="9" name="Straight Connector 8">
            <a:extLst>
              <a:ext uri="{FF2B5EF4-FFF2-40B4-BE49-F238E27FC236}">
                <a16:creationId xmlns:a16="http://schemas.microsoft.com/office/drawing/2014/main" id="{FBF50E2B-6BEE-3348-87C0-2B52BC134D44}"/>
              </a:ext>
            </a:extLst>
          </p:cNvPr>
          <p:cNvCxnSpPr>
            <a:cxnSpLocks/>
          </p:cNvCxnSpPr>
          <p:nvPr/>
        </p:nvCxnSpPr>
        <p:spPr>
          <a:xfrm>
            <a:off x="0" y="1038538"/>
            <a:ext cx="531628" cy="0"/>
          </a:xfrm>
          <a:prstGeom prst="line">
            <a:avLst/>
          </a:prstGeom>
          <a:ln w="508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A990E36-50AC-554C-AE8D-AF192D109EE4}"/>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58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7F7AE-242A-AB40-BA23-73730EFE8A7D}"/>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7F69B28C-03B6-CA4B-BF84-D72915D1681C}"/>
              </a:ext>
            </a:extLst>
          </p:cNvPr>
          <p:cNvSpPr>
            <a:spLocks noGrp="1"/>
          </p:cNvSpPr>
          <p:nvPr>
            <p:ph type="sldNum" sz="quarter" idx="12"/>
          </p:nvPr>
        </p:nvSpPr>
        <p:spPr/>
        <p:txBody>
          <a:bodyPr/>
          <a:lstStyle/>
          <a:p>
            <a:fld id="{9AA75AF3-294A-7B49-9B76-9EAAB2AD0144}" type="slidenum">
              <a:rPr lang="en-US" smtClean="0"/>
              <a:t>21</a:t>
            </a:fld>
            <a:endParaRPr lang="en-US" dirty="0"/>
          </a:p>
        </p:txBody>
      </p:sp>
      <p:pic>
        <p:nvPicPr>
          <p:cNvPr id="5" name="Picture 4">
            <a:extLst>
              <a:ext uri="{FF2B5EF4-FFF2-40B4-BE49-F238E27FC236}">
                <a16:creationId xmlns:a16="http://schemas.microsoft.com/office/drawing/2014/main" id="{502EF99C-6D58-8741-B224-BEFA8FB104BE}"/>
              </a:ext>
            </a:extLst>
          </p:cNvPr>
          <p:cNvPicPr>
            <a:picLocks noChangeAspect="1"/>
          </p:cNvPicPr>
          <p:nvPr/>
        </p:nvPicPr>
        <p:blipFill>
          <a:blip r:embed="rId2">
            <a:alphaModFix amt="20000"/>
          </a:blip>
          <a:stretch>
            <a:fillRect/>
          </a:stretch>
        </p:blipFill>
        <p:spPr>
          <a:xfrm>
            <a:off x="0" y="0"/>
            <a:ext cx="2470150" cy="6858000"/>
          </a:xfrm>
          <a:prstGeom prst="rect">
            <a:avLst/>
          </a:prstGeom>
        </p:spPr>
      </p:pic>
      <p:sp>
        <p:nvSpPr>
          <p:cNvPr id="2" name="Title 1">
            <a:extLst>
              <a:ext uri="{FF2B5EF4-FFF2-40B4-BE49-F238E27FC236}">
                <a16:creationId xmlns:a16="http://schemas.microsoft.com/office/drawing/2014/main" id="{9B98519F-CE82-7243-B1D2-38457D846B4E}"/>
              </a:ext>
            </a:extLst>
          </p:cNvPr>
          <p:cNvSpPr>
            <a:spLocks noGrp="1"/>
          </p:cNvSpPr>
          <p:nvPr>
            <p:ph type="title"/>
          </p:nvPr>
        </p:nvSpPr>
        <p:spPr>
          <a:xfrm>
            <a:off x="838200" y="4520436"/>
            <a:ext cx="10515600" cy="1325563"/>
          </a:xfrm>
        </p:spPr>
        <p:txBody>
          <a:bodyPr>
            <a:normAutofit/>
          </a:bodyPr>
          <a:lstStyle/>
          <a:p>
            <a:r>
              <a:rPr lang="en-US" sz="8000" dirty="0">
                <a:solidFill>
                  <a:schemeClr val="bg1"/>
                </a:solidFill>
              </a:rPr>
              <a:t>Appendix</a:t>
            </a:r>
          </a:p>
        </p:txBody>
      </p:sp>
      <p:cxnSp>
        <p:nvCxnSpPr>
          <p:cNvPr id="6" name="Straight Connector 5">
            <a:extLst>
              <a:ext uri="{FF2B5EF4-FFF2-40B4-BE49-F238E27FC236}">
                <a16:creationId xmlns:a16="http://schemas.microsoft.com/office/drawing/2014/main" id="{30769829-E0B3-4C49-AE9C-FBA914CA52B0}"/>
              </a:ext>
            </a:extLst>
          </p:cNvPr>
          <p:cNvCxnSpPr>
            <a:cxnSpLocks/>
          </p:cNvCxnSpPr>
          <p:nvPr/>
        </p:nvCxnSpPr>
        <p:spPr>
          <a:xfrm>
            <a:off x="0" y="5193849"/>
            <a:ext cx="531628" cy="0"/>
          </a:xfrm>
          <a:prstGeom prst="line">
            <a:avLst/>
          </a:prstGeom>
          <a:ln w="50800">
            <a:tailEnd type="ova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9D1DFF1-E3FE-A941-AE18-BFE322AAB833}"/>
              </a:ext>
            </a:extLst>
          </p:cNvPr>
          <p:cNvPicPr>
            <a:picLocks noChangeAspect="1"/>
          </p:cNvPicPr>
          <p:nvPr/>
        </p:nvPicPr>
        <p:blipFill rotWithShape="1">
          <a:blip r:embed="rId3">
            <a:alphaModFix amt="20000"/>
          </a:blip>
          <a:srcRect t="30026" r="10130"/>
          <a:stretch/>
        </p:blipFill>
        <p:spPr>
          <a:xfrm>
            <a:off x="1235075" y="0"/>
            <a:ext cx="10956925" cy="4009708"/>
          </a:xfrm>
          <a:prstGeom prst="rect">
            <a:avLst/>
          </a:prstGeom>
        </p:spPr>
      </p:pic>
      <p:sp>
        <p:nvSpPr>
          <p:cNvPr id="9" name="Oval 8">
            <a:extLst>
              <a:ext uri="{FF2B5EF4-FFF2-40B4-BE49-F238E27FC236}">
                <a16:creationId xmlns:a16="http://schemas.microsoft.com/office/drawing/2014/main" id="{5076AAB1-1F3E-E340-8753-85CECA94D1C6}"/>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726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6F63-1E83-DC40-889D-8D70A3D083C5}"/>
              </a:ext>
            </a:extLst>
          </p:cNvPr>
          <p:cNvSpPr>
            <a:spLocks noGrp="1"/>
          </p:cNvSpPr>
          <p:nvPr>
            <p:ph type="title"/>
          </p:nvPr>
        </p:nvSpPr>
        <p:spPr/>
        <p:txBody>
          <a:bodyPr>
            <a:normAutofit/>
          </a:bodyPr>
          <a:lstStyle/>
          <a:p>
            <a:r>
              <a:rPr lang="en-US" sz="4000" dirty="0"/>
              <a:t>Leadership Team</a:t>
            </a:r>
          </a:p>
        </p:txBody>
      </p:sp>
      <p:sp>
        <p:nvSpPr>
          <p:cNvPr id="3" name="Content Placeholder 2">
            <a:extLst>
              <a:ext uri="{FF2B5EF4-FFF2-40B4-BE49-F238E27FC236}">
                <a16:creationId xmlns:a16="http://schemas.microsoft.com/office/drawing/2014/main" id="{13878CFA-E16A-D84C-9F62-A5B4B43D615E}"/>
              </a:ext>
            </a:extLst>
          </p:cNvPr>
          <p:cNvSpPr>
            <a:spLocks noGrp="1"/>
          </p:cNvSpPr>
          <p:nvPr>
            <p:ph idx="1"/>
          </p:nvPr>
        </p:nvSpPr>
        <p:spPr>
          <a:xfrm>
            <a:off x="780144" y="1628854"/>
            <a:ext cx="10515600" cy="1889846"/>
          </a:xfrm>
        </p:spPr>
        <p:txBody>
          <a:bodyPr>
            <a:normAutofit fontScale="47500" lnSpcReduction="20000"/>
          </a:bodyPr>
          <a:lstStyle/>
          <a:p>
            <a:pPr marL="0" indent="0">
              <a:buNone/>
            </a:pPr>
            <a:r>
              <a:rPr lang="en-US" sz="4500" b="1" dirty="0">
                <a:solidFill>
                  <a:schemeClr val="accent1"/>
                </a:solidFill>
              </a:rPr>
              <a:t>Jin Kang </a:t>
            </a:r>
            <a:r>
              <a:rPr lang="en-US" sz="4500" dirty="0"/>
              <a:t>/</a:t>
            </a:r>
            <a:r>
              <a:rPr lang="en-US" sz="4500" b="1" dirty="0"/>
              <a:t> </a:t>
            </a:r>
            <a:r>
              <a:rPr lang="en-US" sz="3800" dirty="0"/>
              <a:t>President and Chief Executive Officer</a:t>
            </a:r>
          </a:p>
          <a:p>
            <a:pPr marL="0" indent="0">
              <a:buNone/>
            </a:pPr>
            <a:r>
              <a:rPr lang="en-US" sz="2500" dirty="0"/>
              <a:t>Kang is President and Chief Executive Officer of WidePoint Corporation and serves as a Director of the Company. Kang was the founder of WidePoint Integrated Solutions Corp. (formerly known as iSYS, LLC), which he started in 1999 and served as its President and CEO until 2017. Kang successfully managed the subsidiary from inception to a company with gross revenues of $24 million when it was acquired by WidePoint in 2008. </a:t>
            </a:r>
          </a:p>
          <a:p>
            <a:pPr marL="0" indent="0">
              <a:buNone/>
            </a:pPr>
            <a:r>
              <a:rPr lang="en-US" sz="2500" dirty="0"/>
              <a:t>Kang has more than 30 years of professional experience in M&amp;A, corporate management, technology management, business development, and financial management. He is a recognized expert in the field of trusted mobility management (TM2) for both the public and private sectors. Kang held senior management positions with several of the world’s leading technology corporations and high-profile government programs, including the Combined DNA Index System (CODIS), Defense Medical Information Systems/Systems Integration, Design Development, Operations and Maintenance Services (D/SIDDOMS), and the Defense Blood Standard System (DBSS). </a:t>
            </a:r>
          </a:p>
          <a:p>
            <a:pPr marL="0" indent="0">
              <a:buNone/>
            </a:pPr>
            <a:r>
              <a:rPr lang="en-US" sz="2500" dirty="0"/>
              <a:t>Kang received his Bachelor’s and Master’s degrees in Computer Science and Computer Systems Management from the University of Maryland.</a:t>
            </a:r>
          </a:p>
        </p:txBody>
      </p:sp>
      <p:sp>
        <p:nvSpPr>
          <p:cNvPr id="4" name="Slide Number Placeholder 3">
            <a:extLst>
              <a:ext uri="{FF2B5EF4-FFF2-40B4-BE49-F238E27FC236}">
                <a16:creationId xmlns:a16="http://schemas.microsoft.com/office/drawing/2014/main" id="{9475BB93-5B5F-D245-8905-665DCFB7D760}"/>
              </a:ext>
            </a:extLst>
          </p:cNvPr>
          <p:cNvSpPr>
            <a:spLocks noGrp="1"/>
          </p:cNvSpPr>
          <p:nvPr>
            <p:ph type="sldNum" sz="quarter" idx="12"/>
          </p:nvPr>
        </p:nvSpPr>
        <p:spPr/>
        <p:txBody>
          <a:bodyPr/>
          <a:lstStyle/>
          <a:p>
            <a:fld id="{9AA75AF3-294A-7B49-9B76-9EAAB2AD0144}" type="slidenum">
              <a:rPr lang="en-US" smtClean="0"/>
              <a:t>22</a:t>
            </a:fld>
            <a:endParaRPr lang="en-US" dirty="0"/>
          </a:p>
        </p:txBody>
      </p:sp>
      <p:sp>
        <p:nvSpPr>
          <p:cNvPr id="6" name="TextBox 5">
            <a:extLst>
              <a:ext uri="{FF2B5EF4-FFF2-40B4-BE49-F238E27FC236}">
                <a16:creationId xmlns:a16="http://schemas.microsoft.com/office/drawing/2014/main" id="{0D24EADC-DA36-4144-A162-418449943EFE}"/>
              </a:ext>
            </a:extLst>
          </p:cNvPr>
          <p:cNvSpPr txBox="1"/>
          <p:nvPr/>
        </p:nvSpPr>
        <p:spPr>
          <a:xfrm>
            <a:off x="756719" y="3521487"/>
            <a:ext cx="10331370" cy="1621598"/>
          </a:xfrm>
          <a:prstGeom prst="rect">
            <a:avLst/>
          </a:prstGeom>
          <a:noFill/>
        </p:spPr>
        <p:txBody>
          <a:bodyPr wrap="square" rtlCol="0">
            <a:spAutoFit/>
          </a:bodyPr>
          <a:lstStyle/>
          <a:p>
            <a:pPr>
              <a:lnSpc>
                <a:spcPct val="70000"/>
              </a:lnSpc>
              <a:spcBef>
                <a:spcPts val="1000"/>
              </a:spcBef>
            </a:pPr>
            <a:r>
              <a:rPr lang="en-US" sz="2100" b="1" dirty="0">
                <a:solidFill>
                  <a:schemeClr val="accent1"/>
                </a:solidFill>
              </a:rPr>
              <a:t>Jason Holloway </a:t>
            </a:r>
            <a:r>
              <a:rPr lang="en-US" sz="2100" dirty="0">
                <a:solidFill>
                  <a:schemeClr val="tx1">
                    <a:lumMod val="65000"/>
                    <a:lumOff val="35000"/>
                  </a:schemeClr>
                </a:solidFill>
              </a:rPr>
              <a:t>/</a:t>
            </a:r>
            <a:r>
              <a:rPr lang="en-US" sz="2100" b="1" dirty="0">
                <a:solidFill>
                  <a:schemeClr val="tx1">
                    <a:lumMod val="65000"/>
                    <a:lumOff val="35000"/>
                  </a:schemeClr>
                </a:solidFill>
              </a:rPr>
              <a:t> </a:t>
            </a:r>
            <a:r>
              <a:rPr lang="en-US" dirty="0">
                <a:solidFill>
                  <a:schemeClr val="tx1">
                    <a:lumMod val="65000"/>
                    <a:lumOff val="35000"/>
                  </a:schemeClr>
                </a:solidFill>
              </a:rPr>
              <a:t>EVP, Chief Sales &amp; Marketing Officer and CEO and President of WidePoint Cybersecurity 		  Solutions Corporation</a:t>
            </a:r>
          </a:p>
          <a:p>
            <a:pPr>
              <a:lnSpc>
                <a:spcPct val="70000"/>
              </a:lnSpc>
              <a:spcBef>
                <a:spcPts val="1000"/>
              </a:spcBef>
            </a:pPr>
            <a:r>
              <a:rPr lang="en-US" sz="1200" dirty="0">
                <a:solidFill>
                  <a:schemeClr val="tx1">
                    <a:lumMod val="65000"/>
                    <a:lumOff val="35000"/>
                  </a:schemeClr>
                </a:solidFill>
              </a:rPr>
              <a:t>Holloway has been in the IT industry for more than 25 years, holding senior executive positions in multiple IT organizations, with a primary focus on business development, sales, and management to profitability. Holloway co-founded Nexcentri, an IT provider for the Credit Union industry, in 2001 and served as president and CEO until 2013. Prior to Nexcentri, he was president and CEO of Networked Knowledge Systems (NKS), a global Linux security managed service company where he increased annual revenue more than 800% in five years, servicing clients such as IBM and PwC, and making NKS an Open Source Managed Security industry leader. </a:t>
            </a:r>
          </a:p>
          <a:p>
            <a:pPr>
              <a:lnSpc>
                <a:spcPct val="70000"/>
              </a:lnSpc>
              <a:spcBef>
                <a:spcPts val="1000"/>
              </a:spcBef>
            </a:pPr>
            <a:endParaRPr lang="en-US" dirty="0">
              <a:solidFill>
                <a:schemeClr val="tx1">
                  <a:lumMod val="65000"/>
                  <a:lumOff val="35000"/>
                </a:schemeClr>
              </a:solidFill>
            </a:endParaRPr>
          </a:p>
        </p:txBody>
      </p:sp>
      <p:sp>
        <p:nvSpPr>
          <p:cNvPr id="7" name="TextBox 6">
            <a:extLst>
              <a:ext uri="{FF2B5EF4-FFF2-40B4-BE49-F238E27FC236}">
                <a16:creationId xmlns:a16="http://schemas.microsoft.com/office/drawing/2014/main" id="{0D24EADC-DA36-4144-A162-418449943EFE}"/>
              </a:ext>
            </a:extLst>
          </p:cNvPr>
          <p:cNvSpPr txBox="1"/>
          <p:nvPr/>
        </p:nvSpPr>
        <p:spPr>
          <a:xfrm>
            <a:off x="785747" y="4909363"/>
            <a:ext cx="10331370" cy="1488164"/>
          </a:xfrm>
          <a:prstGeom prst="rect">
            <a:avLst/>
          </a:prstGeom>
          <a:noFill/>
        </p:spPr>
        <p:txBody>
          <a:bodyPr wrap="square" rtlCol="0">
            <a:spAutoFit/>
          </a:bodyPr>
          <a:lstStyle/>
          <a:p>
            <a:pPr>
              <a:lnSpc>
                <a:spcPct val="70000"/>
              </a:lnSpc>
              <a:spcBef>
                <a:spcPts val="1000"/>
              </a:spcBef>
            </a:pPr>
            <a:r>
              <a:rPr lang="en-US" sz="2100" b="1" dirty="0">
                <a:solidFill>
                  <a:schemeClr val="accent1"/>
                </a:solidFill>
              </a:rPr>
              <a:t>Kellie Kim </a:t>
            </a:r>
            <a:r>
              <a:rPr lang="en-US" sz="2100" dirty="0">
                <a:solidFill>
                  <a:schemeClr val="tx1">
                    <a:lumMod val="65000"/>
                    <a:lumOff val="35000"/>
                  </a:schemeClr>
                </a:solidFill>
              </a:rPr>
              <a:t>/</a:t>
            </a:r>
            <a:r>
              <a:rPr lang="en-US" sz="2100" b="1" dirty="0">
                <a:solidFill>
                  <a:schemeClr val="tx1">
                    <a:lumMod val="65000"/>
                    <a:lumOff val="35000"/>
                  </a:schemeClr>
                </a:solidFill>
              </a:rPr>
              <a:t> </a:t>
            </a:r>
            <a:r>
              <a:rPr lang="en-US" dirty="0" err="1">
                <a:solidFill>
                  <a:schemeClr val="tx1">
                    <a:lumMod val="65000"/>
                    <a:lumOff val="35000"/>
                  </a:schemeClr>
                </a:solidFill>
              </a:rPr>
              <a:t>WidePoint</a:t>
            </a:r>
            <a:r>
              <a:rPr lang="en-US" dirty="0">
                <a:solidFill>
                  <a:schemeClr val="tx1">
                    <a:lumMod val="65000"/>
                    <a:lumOff val="35000"/>
                  </a:schemeClr>
                </a:solidFill>
              </a:rPr>
              <a:t> Chief Financial Officer</a:t>
            </a:r>
          </a:p>
          <a:p>
            <a:pPr>
              <a:lnSpc>
                <a:spcPct val="70000"/>
              </a:lnSpc>
              <a:spcBef>
                <a:spcPts val="1000"/>
              </a:spcBef>
            </a:pPr>
            <a:r>
              <a:rPr lang="en-US" sz="1200" dirty="0">
                <a:solidFill>
                  <a:schemeClr val="tx1">
                    <a:lumMod val="65000"/>
                    <a:lumOff val="35000"/>
                  </a:schemeClr>
                </a:solidFill>
              </a:rPr>
              <a:t>Kim was appointed as the Company’s Chief Financial Officer on January 2, 2020. Ms. Kim has more than 30 years of experience supporting both public and private companies that operate in a variety of industries, including telecom, technology, and professional services with government practice. Ms. Kim has helped organizations through their transformation and reorganization, implementing best practices, streamlining their technology and/or process and procedures, and updating business systems or scaling organically or through acquisitions. Most recently Ms. Kim served as the Principal of </a:t>
            </a:r>
            <a:r>
              <a:rPr lang="en-US" sz="1200" dirty="0" err="1">
                <a:solidFill>
                  <a:schemeClr val="tx1">
                    <a:lumMod val="65000"/>
                    <a:lumOff val="35000"/>
                  </a:schemeClr>
                </a:solidFill>
              </a:rPr>
              <a:t>Clarius</a:t>
            </a:r>
            <a:r>
              <a:rPr lang="en-US" sz="1200" dirty="0">
                <a:solidFill>
                  <a:schemeClr val="tx1">
                    <a:lumMod val="65000"/>
                    <a:lumOff val="35000"/>
                  </a:schemeClr>
                </a:solidFill>
              </a:rPr>
              <a:t> Consultants LLC, a consulting firm providing outsourced CFO services that was founded by Ms. Kim. Prior to that time, she served as the CFO of various companies, including CFO of Witt O’Brien’s LLC, a wholly-owned subsidiary of </a:t>
            </a:r>
            <a:r>
              <a:rPr lang="en-US" sz="1200" dirty="0" err="1">
                <a:solidFill>
                  <a:schemeClr val="tx1">
                    <a:lumMod val="65000"/>
                    <a:lumOff val="35000"/>
                  </a:schemeClr>
                </a:solidFill>
              </a:rPr>
              <a:t>Seacor</a:t>
            </a:r>
            <a:r>
              <a:rPr lang="en-US" sz="1200" dirty="0">
                <a:solidFill>
                  <a:schemeClr val="tx1">
                    <a:lumMod val="65000"/>
                    <a:lumOff val="35000"/>
                  </a:schemeClr>
                </a:solidFill>
              </a:rPr>
              <a:t> Holdings, CFO of Opus Group, LLC and CFO of </a:t>
            </a:r>
            <a:r>
              <a:rPr lang="en-US" sz="1200" dirty="0" err="1">
                <a:solidFill>
                  <a:schemeClr val="tx1">
                    <a:lumMod val="65000"/>
                    <a:lumOff val="35000"/>
                  </a:schemeClr>
                </a:solidFill>
              </a:rPr>
              <a:t>Astrium</a:t>
            </a:r>
            <a:r>
              <a:rPr lang="en-US" sz="1200" dirty="0">
                <a:solidFill>
                  <a:schemeClr val="tx1">
                    <a:lumMod val="65000"/>
                    <a:lumOff val="35000"/>
                  </a:schemeClr>
                </a:solidFill>
              </a:rPr>
              <a:t> Services Government, Inc., a subsidiary of Airbus Defense &amp; Space. </a:t>
            </a:r>
          </a:p>
          <a:p>
            <a:pPr>
              <a:lnSpc>
                <a:spcPct val="70000"/>
              </a:lnSpc>
              <a:spcBef>
                <a:spcPts val="1000"/>
              </a:spcBef>
            </a:pPr>
            <a:r>
              <a:rPr lang="en-US" sz="1200" dirty="0">
                <a:solidFill>
                  <a:schemeClr val="tx1">
                    <a:lumMod val="65000"/>
                    <a:lumOff val="35000"/>
                  </a:schemeClr>
                </a:solidFill>
              </a:rPr>
              <a:t>Kim is a Certified Public Accountant and has a Bachelor of Science in Accounting from the University of Maryland.</a:t>
            </a:r>
          </a:p>
        </p:txBody>
      </p:sp>
    </p:spTree>
    <p:extLst>
      <p:ext uri="{BB962C8B-B14F-4D97-AF65-F5344CB8AC3E}">
        <p14:creationId xmlns:p14="http://schemas.microsoft.com/office/powerpoint/2010/main" val="313253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DA0229-B635-0342-9F76-6C09511F6CF8}"/>
              </a:ext>
            </a:extLst>
          </p:cNvPr>
          <p:cNvPicPr>
            <a:picLocks noChangeAspect="1"/>
          </p:cNvPicPr>
          <p:nvPr/>
        </p:nvPicPr>
        <p:blipFill rotWithShape="1">
          <a:blip r:embed="rId2"/>
          <a:srcRect t="6563" b="9062"/>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0B39B774-F9C3-1548-AEAF-578874139BE7}"/>
              </a:ext>
            </a:extLst>
          </p:cNvPr>
          <p:cNvPicPr>
            <a:picLocks noChangeAspect="1"/>
          </p:cNvPicPr>
          <p:nvPr/>
        </p:nvPicPr>
        <p:blipFill rotWithShape="1">
          <a:blip r:embed="rId3">
            <a:alphaModFix amt="35000"/>
          </a:blip>
          <a:srcRect l="13931"/>
          <a:stretch/>
        </p:blipFill>
        <p:spPr>
          <a:xfrm>
            <a:off x="0" y="0"/>
            <a:ext cx="2126022" cy="6858000"/>
          </a:xfrm>
          <a:prstGeom prst="rect">
            <a:avLst/>
          </a:prstGeom>
        </p:spPr>
      </p:pic>
      <p:sp>
        <p:nvSpPr>
          <p:cNvPr id="8" name="Rectangle 7">
            <a:extLst>
              <a:ext uri="{FF2B5EF4-FFF2-40B4-BE49-F238E27FC236}">
                <a16:creationId xmlns:a16="http://schemas.microsoft.com/office/drawing/2014/main" id="{72116C2B-0148-F940-BDF8-5A055EDFD3A2}"/>
              </a:ext>
            </a:extLst>
          </p:cNvPr>
          <p:cNvSpPr/>
          <p:nvPr/>
        </p:nvSpPr>
        <p:spPr>
          <a:xfrm>
            <a:off x="0" y="0"/>
            <a:ext cx="12192000" cy="5511800"/>
          </a:xfrm>
          <a:prstGeom prst="rect">
            <a:avLst/>
          </a:prstGeom>
          <a:gradFill>
            <a:gsLst>
              <a:gs pos="100000">
                <a:schemeClr val="tx1">
                  <a:alpha val="0"/>
                </a:scheme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C4725D-3C6C-6648-8C57-A5FF7B802E51}"/>
              </a:ext>
            </a:extLst>
          </p:cNvPr>
          <p:cNvSpPr>
            <a:spLocks noGrp="1"/>
          </p:cNvSpPr>
          <p:nvPr>
            <p:ph type="title"/>
          </p:nvPr>
        </p:nvSpPr>
        <p:spPr/>
        <p:txBody>
          <a:bodyPr/>
          <a:lstStyle/>
          <a:p>
            <a:r>
              <a:rPr lang="en-US" sz="2800" dirty="0">
                <a:solidFill>
                  <a:srgbClr val="FF0000"/>
                </a:solidFill>
              </a:rPr>
              <a:t>TLM Case Study </a:t>
            </a:r>
            <a:br>
              <a:rPr lang="en-US" dirty="0"/>
            </a:br>
            <a:r>
              <a:rPr lang="en-US" dirty="0"/>
              <a:t>U.S. Army Corps of Engineers (USACE) </a:t>
            </a:r>
          </a:p>
        </p:txBody>
      </p:sp>
      <p:sp>
        <p:nvSpPr>
          <p:cNvPr id="4" name="Slide Number Placeholder 3">
            <a:extLst>
              <a:ext uri="{FF2B5EF4-FFF2-40B4-BE49-F238E27FC236}">
                <a16:creationId xmlns:a16="http://schemas.microsoft.com/office/drawing/2014/main" id="{C2CBF8AF-95AB-A448-9395-77A38A1CCE79}"/>
              </a:ext>
            </a:extLst>
          </p:cNvPr>
          <p:cNvSpPr>
            <a:spLocks noGrp="1"/>
          </p:cNvSpPr>
          <p:nvPr>
            <p:ph type="sldNum" sz="quarter" idx="12"/>
          </p:nvPr>
        </p:nvSpPr>
        <p:spPr/>
        <p:txBody>
          <a:bodyPr/>
          <a:lstStyle/>
          <a:p>
            <a:fld id="{9AA75AF3-294A-7B49-9B76-9EAAB2AD0144}" type="slidenum">
              <a:rPr lang="en-US" smtClean="0">
                <a:solidFill>
                  <a:schemeClr val="bg1"/>
                </a:solidFill>
              </a:rPr>
              <a:t>23</a:t>
            </a:fld>
            <a:endParaRPr lang="en-US" dirty="0">
              <a:solidFill>
                <a:schemeClr val="bg1"/>
              </a:solidFill>
            </a:endParaRPr>
          </a:p>
        </p:txBody>
      </p:sp>
      <p:pic>
        <p:nvPicPr>
          <p:cNvPr id="5" name="Picture 4">
            <a:extLst>
              <a:ext uri="{FF2B5EF4-FFF2-40B4-BE49-F238E27FC236}">
                <a16:creationId xmlns:a16="http://schemas.microsoft.com/office/drawing/2014/main" id="{EA96A716-A654-4E43-887A-FD75D9912745}"/>
              </a:ext>
            </a:extLst>
          </p:cNvPr>
          <p:cNvPicPr>
            <a:picLocks noChangeAspect="1"/>
          </p:cNvPicPr>
          <p:nvPr/>
        </p:nvPicPr>
        <p:blipFill>
          <a:blip r:embed="rId4"/>
          <a:stretch>
            <a:fillRect/>
          </a:stretch>
        </p:blipFill>
        <p:spPr>
          <a:xfrm>
            <a:off x="10172339" y="263466"/>
            <a:ext cx="1602308" cy="1226648"/>
          </a:xfrm>
          <a:prstGeom prst="rect">
            <a:avLst/>
          </a:prstGeom>
        </p:spPr>
      </p:pic>
      <p:cxnSp>
        <p:nvCxnSpPr>
          <p:cNvPr id="17" name="Straight Connector 16">
            <a:extLst>
              <a:ext uri="{FF2B5EF4-FFF2-40B4-BE49-F238E27FC236}">
                <a16:creationId xmlns:a16="http://schemas.microsoft.com/office/drawing/2014/main" id="{83124330-F5CB-274B-85C7-037A029E2418}"/>
              </a:ext>
            </a:extLst>
          </p:cNvPr>
          <p:cNvCxnSpPr>
            <a:cxnSpLocks/>
          </p:cNvCxnSpPr>
          <p:nvPr/>
        </p:nvCxnSpPr>
        <p:spPr>
          <a:xfrm>
            <a:off x="0" y="1038538"/>
            <a:ext cx="531628" cy="0"/>
          </a:xfrm>
          <a:prstGeom prst="line">
            <a:avLst/>
          </a:prstGeom>
          <a:ln w="50800">
            <a:tailEnd type="ova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591523F-00A6-6844-9107-EA018E405951}"/>
              </a:ext>
            </a:extLst>
          </p:cNvPr>
          <p:cNvSpPr/>
          <p:nvPr/>
        </p:nvSpPr>
        <p:spPr>
          <a:xfrm>
            <a:off x="6566112" y="1995547"/>
            <a:ext cx="4787690" cy="419762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96EB924-2B02-B248-BB2D-F1C764E2A3F3}"/>
              </a:ext>
            </a:extLst>
          </p:cNvPr>
          <p:cNvSpPr txBox="1"/>
          <p:nvPr/>
        </p:nvSpPr>
        <p:spPr>
          <a:xfrm>
            <a:off x="6666269" y="2021336"/>
            <a:ext cx="4548015" cy="4124206"/>
          </a:xfrm>
          <a:prstGeom prst="rect">
            <a:avLst/>
          </a:prstGeom>
          <a:noFill/>
        </p:spPr>
        <p:txBody>
          <a:bodyPr wrap="square" rtlCol="0">
            <a:spAutoFit/>
          </a:bodyPr>
          <a:lstStyle/>
          <a:p>
            <a:pPr lvl="0"/>
            <a:r>
              <a:rPr lang="en-US" sz="2400" b="1" dirty="0">
                <a:solidFill>
                  <a:srgbClr val="FF0000"/>
                </a:solidFill>
              </a:rPr>
              <a:t>Solution: </a:t>
            </a:r>
          </a:p>
          <a:p>
            <a:pPr lvl="0"/>
            <a:r>
              <a:rPr lang="en-US" dirty="0">
                <a:solidFill>
                  <a:schemeClr val="tx1">
                    <a:lumMod val="65000"/>
                    <a:lumOff val="35000"/>
                  </a:schemeClr>
                </a:solidFill>
              </a:rPr>
              <a:t>WidePoint’s TLM solution consolidates all accounts onto one platform providing real-time visibility</a:t>
            </a:r>
          </a:p>
          <a:p>
            <a:pPr lvl="0"/>
            <a:endParaRPr lang="en-US" sz="2000" dirty="0">
              <a:solidFill>
                <a:schemeClr val="tx1">
                  <a:lumMod val="65000"/>
                  <a:lumOff val="35000"/>
                </a:schemeClr>
              </a:solidFill>
            </a:endParaRPr>
          </a:p>
          <a:p>
            <a:pPr lvl="0"/>
            <a:r>
              <a:rPr lang="en-US" sz="2000" b="1" dirty="0">
                <a:solidFill>
                  <a:schemeClr val="accent1"/>
                </a:solidFill>
              </a:rPr>
              <a:t>Results:</a:t>
            </a:r>
          </a:p>
          <a:p>
            <a:pPr marL="342900" lvl="3" indent="-342900">
              <a:buClr>
                <a:schemeClr val="tx1">
                  <a:lumMod val="65000"/>
                  <a:lumOff val="35000"/>
                </a:schemeClr>
              </a:buClr>
              <a:buFont typeface="Arial Unicode MS" panose="020B0604020202020204" pitchFamily="34" charset="-128"/>
              <a:buChar char="✓"/>
            </a:pPr>
            <a:r>
              <a:rPr lang="en-US" dirty="0">
                <a:solidFill>
                  <a:schemeClr val="tx1">
                    <a:lumMod val="65000"/>
                    <a:lumOff val="35000"/>
                  </a:schemeClr>
                </a:solidFill>
              </a:rPr>
              <a:t>$33 million in savings realized since February 2011</a:t>
            </a:r>
          </a:p>
          <a:p>
            <a:pPr marL="342900" lvl="3" indent="-342900">
              <a:buClr>
                <a:schemeClr val="tx1">
                  <a:lumMod val="65000"/>
                  <a:lumOff val="35000"/>
                </a:schemeClr>
              </a:buClr>
              <a:buFont typeface="Arial Unicode MS" panose="020B0604020202020204" pitchFamily="34" charset="-128"/>
              <a:buChar char="✓"/>
            </a:pPr>
            <a:r>
              <a:rPr lang="en-US" dirty="0">
                <a:solidFill>
                  <a:schemeClr val="tx1">
                    <a:lumMod val="65000"/>
                    <a:lumOff val="35000"/>
                  </a:schemeClr>
                </a:solidFill>
              </a:rPr>
              <a:t>Monthly wireless expenses reduced by 49%</a:t>
            </a:r>
          </a:p>
          <a:p>
            <a:pPr marL="342900" lvl="3" indent="-342900">
              <a:buClr>
                <a:schemeClr val="tx1">
                  <a:lumMod val="65000"/>
                  <a:lumOff val="35000"/>
                </a:schemeClr>
              </a:buClr>
              <a:buFont typeface="Arial Unicode MS" panose="020B0604020202020204" pitchFamily="34" charset="-128"/>
              <a:buChar char="✓"/>
            </a:pPr>
            <a:r>
              <a:rPr lang="en-US" dirty="0">
                <a:solidFill>
                  <a:schemeClr val="tx1">
                    <a:lumMod val="65000"/>
                    <a:lumOff val="35000"/>
                  </a:schemeClr>
                </a:solidFill>
              </a:rPr>
              <a:t>200%+ ROI</a:t>
            </a:r>
          </a:p>
          <a:p>
            <a:pPr marL="342900" lvl="3" indent="-342900">
              <a:buClr>
                <a:schemeClr val="tx1">
                  <a:lumMod val="65000"/>
                  <a:lumOff val="35000"/>
                </a:schemeClr>
              </a:buClr>
              <a:buFont typeface="Arial Unicode MS" panose="020B0604020202020204" pitchFamily="34" charset="-128"/>
              <a:buChar char="✓"/>
            </a:pPr>
            <a:r>
              <a:rPr lang="en-US" dirty="0">
                <a:solidFill>
                  <a:schemeClr val="tx1">
                    <a:lumMod val="65000"/>
                    <a:lumOff val="35000"/>
                  </a:schemeClr>
                </a:solidFill>
              </a:rPr>
              <a:t>In January 2018, USACE awarded WidePoint a new contract valued at more than $4.3 million</a:t>
            </a:r>
            <a:endParaRPr lang="en-US" sz="1600" dirty="0">
              <a:solidFill>
                <a:schemeClr val="accent1">
                  <a:lumMod val="75000"/>
                </a:schemeClr>
              </a:solidFill>
            </a:endParaRPr>
          </a:p>
        </p:txBody>
      </p:sp>
      <p:sp>
        <p:nvSpPr>
          <p:cNvPr id="14" name="Oval 13">
            <a:extLst>
              <a:ext uri="{FF2B5EF4-FFF2-40B4-BE49-F238E27FC236}">
                <a16:creationId xmlns:a16="http://schemas.microsoft.com/office/drawing/2014/main" id="{C151B673-1F7E-8742-B263-61EF2CA74051}"/>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AB19246-79E8-4E13-829B-6FFAA76F0027}"/>
              </a:ext>
            </a:extLst>
          </p:cNvPr>
          <p:cNvSpPr/>
          <p:nvPr/>
        </p:nvSpPr>
        <p:spPr>
          <a:xfrm>
            <a:off x="838200" y="1995547"/>
            <a:ext cx="4787690" cy="419762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B5F638-0834-2048-A37E-7337795F1FB3}"/>
              </a:ext>
            </a:extLst>
          </p:cNvPr>
          <p:cNvSpPr>
            <a:spLocks noGrp="1"/>
          </p:cNvSpPr>
          <p:nvPr>
            <p:ph idx="1"/>
          </p:nvPr>
        </p:nvSpPr>
        <p:spPr>
          <a:xfrm>
            <a:off x="838200" y="2055813"/>
            <a:ext cx="4618246" cy="4351338"/>
          </a:xfrm>
        </p:spPr>
        <p:txBody>
          <a:bodyPr>
            <a:normAutofit/>
          </a:bodyPr>
          <a:lstStyle/>
          <a:p>
            <a:pPr marL="0" lvl="0" indent="0">
              <a:buNone/>
            </a:pPr>
            <a:r>
              <a:rPr lang="en-US" sz="2400" b="1" dirty="0">
                <a:solidFill>
                  <a:srgbClr val="FF0000"/>
                </a:solidFill>
              </a:rPr>
              <a:t>Challenge: </a:t>
            </a:r>
          </a:p>
          <a:p>
            <a:pPr marL="0" lvl="0" indent="0">
              <a:buNone/>
            </a:pPr>
            <a:r>
              <a:rPr lang="en-US" sz="1800" dirty="0"/>
              <a:t>USACE’s telecom assets managed by large integrator</a:t>
            </a:r>
          </a:p>
          <a:p>
            <a:pPr marL="0" lvl="0" indent="0">
              <a:buNone/>
            </a:pPr>
            <a:r>
              <a:rPr lang="en-US" sz="1800" dirty="0"/>
              <a:t>Distribution </a:t>
            </a:r>
            <a:r>
              <a:rPr lang="en-US" sz="1800" dirty="0">
                <a:sym typeface="Wingdings" panose="05000000000000000000" pitchFamily="2" charset="2"/>
              </a:rPr>
              <a:t> Disorganization</a:t>
            </a:r>
          </a:p>
          <a:p>
            <a:pPr marL="0" lvl="0" indent="0">
              <a:buNone/>
            </a:pPr>
            <a:r>
              <a:rPr lang="en-US" sz="1800" dirty="0">
                <a:sym typeface="Wingdings" panose="05000000000000000000" pitchFamily="2" charset="2"/>
              </a:rPr>
              <a:t>No way to track devices or analyze data</a:t>
            </a:r>
            <a:endParaRPr lang="en-US" sz="1800" dirty="0"/>
          </a:p>
          <a:p>
            <a:pPr marL="0" indent="0">
              <a:buNone/>
            </a:pPr>
            <a:r>
              <a:rPr lang="en-US" sz="2000" b="1" dirty="0">
                <a:solidFill>
                  <a:srgbClr val="FF0000"/>
                </a:solidFill>
              </a:rPr>
              <a:t>The solution needed to: </a:t>
            </a:r>
          </a:p>
          <a:p>
            <a:r>
              <a:rPr lang="en-US" sz="1800" dirty="0"/>
              <a:t>Establish an enterprise-wide inventory for USACE’s 28,000 lines</a:t>
            </a:r>
          </a:p>
          <a:p>
            <a:r>
              <a:rPr lang="en-US" sz="1800" dirty="0"/>
              <a:t>Provide a centralized order updating and processing system.</a:t>
            </a:r>
          </a:p>
          <a:p>
            <a:r>
              <a:rPr lang="en-US" sz="1800" dirty="0"/>
              <a:t>Provide visibility and invoice validation</a:t>
            </a:r>
          </a:p>
          <a:p>
            <a:r>
              <a:rPr lang="en-US" sz="1800" dirty="0"/>
              <a:t>Optimize spend based upon actual usage</a:t>
            </a:r>
          </a:p>
        </p:txBody>
      </p:sp>
    </p:spTree>
    <p:extLst>
      <p:ext uri="{BB962C8B-B14F-4D97-AF65-F5344CB8AC3E}">
        <p14:creationId xmlns:p14="http://schemas.microsoft.com/office/powerpoint/2010/main" val="57631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FDB8-FC0B-DA4C-878E-F6E7D5B86558}"/>
              </a:ext>
            </a:extLst>
          </p:cNvPr>
          <p:cNvSpPr>
            <a:spLocks noGrp="1"/>
          </p:cNvSpPr>
          <p:nvPr>
            <p:ph type="title"/>
          </p:nvPr>
        </p:nvSpPr>
        <p:spPr/>
        <p:txBody>
          <a:bodyPr>
            <a:normAutofit/>
          </a:bodyPr>
          <a:lstStyle/>
          <a:p>
            <a:r>
              <a:rPr lang="en-US" sz="4000" dirty="0"/>
              <a:t>About WidePoint (NYSE American: WYY)</a:t>
            </a:r>
          </a:p>
        </p:txBody>
      </p:sp>
      <p:sp>
        <p:nvSpPr>
          <p:cNvPr id="4" name="TextBox 3">
            <a:extLst>
              <a:ext uri="{FF2B5EF4-FFF2-40B4-BE49-F238E27FC236}">
                <a16:creationId xmlns:a16="http://schemas.microsoft.com/office/drawing/2014/main" id="{C2FA9922-1DA5-FA44-945B-5D7D749162A7}"/>
              </a:ext>
            </a:extLst>
          </p:cNvPr>
          <p:cNvSpPr txBox="1"/>
          <p:nvPr/>
        </p:nvSpPr>
        <p:spPr>
          <a:xfrm>
            <a:off x="9398629" y="1378082"/>
            <a:ext cx="2138399" cy="800219"/>
          </a:xfrm>
          <a:prstGeom prst="rect">
            <a:avLst/>
          </a:prstGeom>
          <a:noFill/>
        </p:spPr>
        <p:txBody>
          <a:bodyPr wrap="square" rtlCol="0">
            <a:spAutoFit/>
          </a:bodyPr>
          <a:lstStyle/>
          <a:p>
            <a:pPr marL="9525" lvl="1"/>
            <a:r>
              <a:rPr lang="en-US" sz="3200" dirty="0">
                <a:solidFill>
                  <a:schemeClr val="accent1"/>
                </a:solidFill>
              </a:rPr>
              <a:t>$39M </a:t>
            </a:r>
            <a:br>
              <a:rPr lang="en-US" dirty="0">
                <a:solidFill>
                  <a:schemeClr val="accent1"/>
                </a:solidFill>
              </a:rPr>
            </a:br>
            <a:r>
              <a:rPr lang="en-US" sz="1400" dirty="0">
                <a:solidFill>
                  <a:schemeClr val="accent1"/>
                </a:solidFill>
              </a:rPr>
              <a:t>Market Cap. </a:t>
            </a:r>
            <a:r>
              <a:rPr lang="en-US" sz="1100" dirty="0">
                <a:solidFill>
                  <a:schemeClr val="accent1"/>
                </a:solidFill>
              </a:rPr>
              <a:t>(Feb. 28, 2020)</a:t>
            </a:r>
            <a:endParaRPr lang="en-US" dirty="0">
              <a:solidFill>
                <a:schemeClr val="accent1"/>
              </a:solidFill>
            </a:endParaRPr>
          </a:p>
        </p:txBody>
      </p:sp>
      <p:sp>
        <p:nvSpPr>
          <p:cNvPr id="14" name="Slide Number Placeholder 13">
            <a:extLst>
              <a:ext uri="{FF2B5EF4-FFF2-40B4-BE49-F238E27FC236}">
                <a16:creationId xmlns:a16="http://schemas.microsoft.com/office/drawing/2014/main" id="{A34C96C7-8ACD-D946-A5B9-69B9B6CB977A}"/>
              </a:ext>
            </a:extLst>
          </p:cNvPr>
          <p:cNvSpPr>
            <a:spLocks noGrp="1"/>
          </p:cNvSpPr>
          <p:nvPr>
            <p:ph type="sldNum" sz="quarter" idx="12"/>
          </p:nvPr>
        </p:nvSpPr>
        <p:spPr/>
        <p:txBody>
          <a:bodyPr/>
          <a:lstStyle/>
          <a:p>
            <a:fld id="{9AA75AF3-294A-7B49-9B76-9EAAB2AD0144}" type="slidenum">
              <a:rPr lang="en-US" smtClean="0"/>
              <a:t>3</a:t>
            </a:fld>
            <a:endParaRPr lang="en-US" dirty="0"/>
          </a:p>
        </p:txBody>
      </p:sp>
      <p:sp>
        <p:nvSpPr>
          <p:cNvPr id="15" name="TextBox 14">
            <a:extLst>
              <a:ext uri="{FF2B5EF4-FFF2-40B4-BE49-F238E27FC236}">
                <a16:creationId xmlns:a16="http://schemas.microsoft.com/office/drawing/2014/main" id="{8C8A244D-EEDB-5D4B-B8BD-C4842B5A5180}"/>
              </a:ext>
            </a:extLst>
          </p:cNvPr>
          <p:cNvSpPr txBox="1"/>
          <p:nvPr/>
        </p:nvSpPr>
        <p:spPr>
          <a:xfrm>
            <a:off x="7064134" y="1527980"/>
            <a:ext cx="2203640" cy="923330"/>
          </a:xfrm>
          <a:prstGeom prst="rect">
            <a:avLst/>
          </a:prstGeom>
          <a:noFill/>
        </p:spPr>
        <p:txBody>
          <a:bodyPr wrap="square" rtlCol="0">
            <a:spAutoFit/>
          </a:bodyPr>
          <a:lstStyle/>
          <a:p>
            <a:r>
              <a:rPr lang="en-US" sz="3600" dirty="0"/>
              <a:t>1997</a:t>
            </a:r>
          </a:p>
          <a:p>
            <a:r>
              <a:rPr lang="en-US" sz="1600" dirty="0"/>
              <a:t>Established</a:t>
            </a:r>
            <a:endParaRPr lang="en-US" sz="3600" dirty="0"/>
          </a:p>
        </p:txBody>
      </p:sp>
      <p:sp>
        <p:nvSpPr>
          <p:cNvPr id="16" name="TextBox 15">
            <a:extLst>
              <a:ext uri="{FF2B5EF4-FFF2-40B4-BE49-F238E27FC236}">
                <a16:creationId xmlns:a16="http://schemas.microsoft.com/office/drawing/2014/main" id="{5EA533CC-8A90-7341-8EA9-36177AA4C736}"/>
              </a:ext>
            </a:extLst>
          </p:cNvPr>
          <p:cNvSpPr txBox="1"/>
          <p:nvPr/>
        </p:nvSpPr>
        <p:spPr>
          <a:xfrm>
            <a:off x="7040088" y="2531320"/>
            <a:ext cx="2306909" cy="1538883"/>
          </a:xfrm>
          <a:prstGeom prst="rect">
            <a:avLst/>
          </a:prstGeom>
          <a:noFill/>
        </p:spPr>
        <p:txBody>
          <a:bodyPr wrap="square" rtlCol="0">
            <a:spAutoFit/>
          </a:bodyPr>
          <a:lstStyle/>
          <a:p>
            <a:r>
              <a:rPr lang="en-US" sz="4000" dirty="0">
                <a:solidFill>
                  <a:schemeClr val="accent1"/>
                </a:solidFill>
              </a:rPr>
              <a:t>2017</a:t>
            </a:r>
          </a:p>
          <a:p>
            <a:r>
              <a:rPr lang="en-US" dirty="0">
                <a:solidFill>
                  <a:schemeClr val="accent1"/>
                </a:solidFill>
              </a:rPr>
              <a:t>New management appointed &amp; strategy implemented</a:t>
            </a:r>
          </a:p>
        </p:txBody>
      </p:sp>
      <p:cxnSp>
        <p:nvCxnSpPr>
          <p:cNvPr id="19" name="Straight Connector 18">
            <a:extLst>
              <a:ext uri="{FF2B5EF4-FFF2-40B4-BE49-F238E27FC236}">
                <a16:creationId xmlns:a16="http://schemas.microsoft.com/office/drawing/2014/main" id="{31B4487F-9D44-634A-B567-73AFAD2244AC}"/>
              </a:ext>
            </a:extLst>
          </p:cNvPr>
          <p:cNvCxnSpPr>
            <a:cxnSpLocks/>
          </p:cNvCxnSpPr>
          <p:nvPr/>
        </p:nvCxnSpPr>
        <p:spPr>
          <a:xfrm>
            <a:off x="6927578" y="1527980"/>
            <a:ext cx="0" cy="47351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6516997-49D1-364A-92AC-5E41B5F78C31}"/>
              </a:ext>
            </a:extLst>
          </p:cNvPr>
          <p:cNvSpPr txBox="1"/>
          <p:nvPr/>
        </p:nvSpPr>
        <p:spPr>
          <a:xfrm>
            <a:off x="7042646" y="5551192"/>
            <a:ext cx="4569250" cy="954107"/>
          </a:xfrm>
          <a:prstGeom prst="rect">
            <a:avLst/>
          </a:prstGeom>
          <a:noFill/>
        </p:spPr>
        <p:txBody>
          <a:bodyPr wrap="square" rtlCol="0">
            <a:spAutoFit/>
          </a:bodyPr>
          <a:lstStyle/>
          <a:p>
            <a:r>
              <a:rPr lang="en-US" sz="1400" b="1" dirty="0"/>
              <a:t>Headquarters: </a:t>
            </a:r>
            <a:r>
              <a:rPr lang="en-US" sz="1400" dirty="0"/>
              <a:t>Fairfax, Virginia </a:t>
            </a:r>
          </a:p>
          <a:p>
            <a:r>
              <a:rPr lang="en-US" sz="1400" b="1" dirty="0"/>
              <a:t>Regional Offices: </a:t>
            </a:r>
            <a:r>
              <a:rPr lang="en-US" sz="1400" dirty="0"/>
              <a:t>Columbus, Ohio / Hampton, Virginia / </a:t>
            </a:r>
          </a:p>
          <a:p>
            <a:r>
              <a:rPr lang="en-US" sz="1400" dirty="0"/>
              <a:t>Dublin, Ireland</a:t>
            </a:r>
          </a:p>
          <a:p>
            <a:endParaRPr lang="en-US" sz="1400" dirty="0"/>
          </a:p>
        </p:txBody>
      </p:sp>
      <p:sp>
        <p:nvSpPr>
          <p:cNvPr id="22" name="TextBox 21">
            <a:extLst>
              <a:ext uri="{FF2B5EF4-FFF2-40B4-BE49-F238E27FC236}">
                <a16:creationId xmlns:a16="http://schemas.microsoft.com/office/drawing/2014/main" id="{CD197847-6EBC-5044-9FD0-D5A4B62A54F1}"/>
              </a:ext>
            </a:extLst>
          </p:cNvPr>
          <p:cNvSpPr txBox="1"/>
          <p:nvPr/>
        </p:nvSpPr>
        <p:spPr>
          <a:xfrm>
            <a:off x="7031078" y="4279685"/>
            <a:ext cx="2306909" cy="923330"/>
          </a:xfrm>
          <a:prstGeom prst="rect">
            <a:avLst/>
          </a:prstGeom>
          <a:noFill/>
        </p:spPr>
        <p:txBody>
          <a:bodyPr wrap="square" rtlCol="0">
            <a:spAutoFit/>
          </a:bodyPr>
          <a:lstStyle/>
          <a:p>
            <a:r>
              <a:rPr lang="en-US" sz="3600" dirty="0"/>
              <a:t>287</a:t>
            </a:r>
          </a:p>
          <a:p>
            <a:r>
              <a:rPr lang="en-US" sz="1600" dirty="0"/>
              <a:t>Employees</a:t>
            </a:r>
          </a:p>
        </p:txBody>
      </p:sp>
      <p:sp>
        <p:nvSpPr>
          <p:cNvPr id="26" name="TextBox 25">
            <a:extLst>
              <a:ext uri="{FF2B5EF4-FFF2-40B4-BE49-F238E27FC236}">
                <a16:creationId xmlns:a16="http://schemas.microsoft.com/office/drawing/2014/main" id="{B188CF6D-2A27-CC46-8EA4-D874727F800A}"/>
              </a:ext>
            </a:extLst>
          </p:cNvPr>
          <p:cNvSpPr txBox="1"/>
          <p:nvPr/>
        </p:nvSpPr>
        <p:spPr>
          <a:xfrm>
            <a:off x="9365586" y="3898460"/>
            <a:ext cx="2236277" cy="1692771"/>
          </a:xfrm>
          <a:prstGeom prst="rect">
            <a:avLst/>
          </a:prstGeom>
          <a:noFill/>
        </p:spPr>
        <p:txBody>
          <a:bodyPr wrap="square" rtlCol="0">
            <a:spAutoFit/>
          </a:bodyPr>
          <a:lstStyle/>
          <a:p>
            <a:r>
              <a:rPr lang="en-US" sz="1600" b="1" dirty="0">
                <a:solidFill>
                  <a:schemeClr val="accent1"/>
                </a:solidFill>
              </a:rPr>
              <a:t>Nine</a:t>
            </a:r>
            <a:r>
              <a:rPr lang="en-US" sz="1600" dirty="0">
                <a:solidFill>
                  <a:schemeClr val="accent1"/>
                </a:solidFill>
              </a:rPr>
              <a:t> consecutive quarters of adj. EBITDA profitability </a:t>
            </a:r>
            <a:br>
              <a:rPr lang="en-US" sz="1600" dirty="0">
                <a:solidFill>
                  <a:schemeClr val="accent1"/>
                </a:solidFill>
              </a:rPr>
            </a:br>
            <a:r>
              <a:rPr lang="en-US" sz="1200" dirty="0">
                <a:solidFill>
                  <a:schemeClr val="accent1"/>
                </a:solidFill>
              </a:rPr>
              <a:t>(Q3’17 – Q3’19)</a:t>
            </a:r>
          </a:p>
          <a:p>
            <a:endParaRPr lang="en-US" sz="1200" dirty="0">
              <a:solidFill>
                <a:schemeClr val="accent1"/>
              </a:solidFill>
            </a:endParaRPr>
          </a:p>
          <a:p>
            <a:r>
              <a:rPr lang="en-US" sz="1600" dirty="0">
                <a:solidFill>
                  <a:srgbClr val="FF0000"/>
                </a:solidFill>
              </a:rPr>
              <a:t>GAAP net income first nine months of 2019</a:t>
            </a:r>
          </a:p>
        </p:txBody>
      </p:sp>
      <p:sp>
        <p:nvSpPr>
          <p:cNvPr id="27" name="TextBox 26">
            <a:extLst>
              <a:ext uri="{FF2B5EF4-FFF2-40B4-BE49-F238E27FC236}">
                <a16:creationId xmlns:a16="http://schemas.microsoft.com/office/drawing/2014/main" id="{BA7B5C58-5FC9-E24F-830C-BD1CBDEAE5AF}"/>
              </a:ext>
            </a:extLst>
          </p:cNvPr>
          <p:cNvSpPr txBox="1"/>
          <p:nvPr/>
        </p:nvSpPr>
        <p:spPr>
          <a:xfrm>
            <a:off x="8352960" y="4328148"/>
            <a:ext cx="1088526" cy="830997"/>
          </a:xfrm>
          <a:prstGeom prst="rect">
            <a:avLst/>
          </a:prstGeom>
          <a:noFill/>
        </p:spPr>
        <p:txBody>
          <a:bodyPr wrap="square" rtlCol="0">
            <a:spAutoFit/>
          </a:bodyPr>
          <a:lstStyle/>
          <a:p>
            <a:r>
              <a:rPr lang="en-US" sz="2400" dirty="0"/>
              <a:t>No Debt</a:t>
            </a:r>
          </a:p>
        </p:txBody>
      </p:sp>
      <p:cxnSp>
        <p:nvCxnSpPr>
          <p:cNvPr id="38" name="Straight Connector 37">
            <a:extLst>
              <a:ext uri="{FF2B5EF4-FFF2-40B4-BE49-F238E27FC236}">
                <a16:creationId xmlns:a16="http://schemas.microsoft.com/office/drawing/2014/main" id="{A50880C4-A9E9-4E4C-83B6-05AFF7062C23}"/>
              </a:ext>
            </a:extLst>
          </p:cNvPr>
          <p:cNvCxnSpPr>
            <a:cxnSpLocks/>
          </p:cNvCxnSpPr>
          <p:nvPr/>
        </p:nvCxnSpPr>
        <p:spPr>
          <a:xfrm>
            <a:off x="9351231" y="1491016"/>
            <a:ext cx="3481" cy="406017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A6AA6D4-BCBF-D34E-8058-0F44A2281A9C}"/>
              </a:ext>
            </a:extLst>
          </p:cNvPr>
          <p:cNvCxnSpPr>
            <a:cxnSpLocks/>
          </p:cNvCxnSpPr>
          <p:nvPr/>
        </p:nvCxnSpPr>
        <p:spPr>
          <a:xfrm>
            <a:off x="6917545" y="5555147"/>
            <a:ext cx="46843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CABDED-A148-8342-AA74-57D072C3EAA1}"/>
              </a:ext>
            </a:extLst>
          </p:cNvPr>
          <p:cNvCxnSpPr>
            <a:cxnSpLocks/>
          </p:cNvCxnSpPr>
          <p:nvPr/>
        </p:nvCxnSpPr>
        <p:spPr>
          <a:xfrm>
            <a:off x="6927578" y="2451310"/>
            <a:ext cx="241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0B6D639-DF29-BE40-9C12-56E53EC1EEA2}"/>
              </a:ext>
            </a:extLst>
          </p:cNvPr>
          <p:cNvCxnSpPr>
            <a:cxnSpLocks/>
          </p:cNvCxnSpPr>
          <p:nvPr/>
        </p:nvCxnSpPr>
        <p:spPr>
          <a:xfrm>
            <a:off x="6927578" y="4170424"/>
            <a:ext cx="2413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7CBF435-FA15-1F42-9154-FFDF7995AE8B}"/>
              </a:ext>
            </a:extLst>
          </p:cNvPr>
          <p:cNvCxnSpPr>
            <a:cxnSpLocks/>
          </p:cNvCxnSpPr>
          <p:nvPr/>
        </p:nvCxnSpPr>
        <p:spPr>
          <a:xfrm>
            <a:off x="9354712" y="2204661"/>
            <a:ext cx="2257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22F276C-78D2-434A-8794-1160635AD338}"/>
              </a:ext>
            </a:extLst>
          </p:cNvPr>
          <p:cNvCxnSpPr>
            <a:cxnSpLocks/>
          </p:cNvCxnSpPr>
          <p:nvPr/>
        </p:nvCxnSpPr>
        <p:spPr>
          <a:xfrm>
            <a:off x="9364477" y="3890769"/>
            <a:ext cx="2257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A71366-FAB2-1C4F-BE6C-41B471ED2B63}"/>
              </a:ext>
            </a:extLst>
          </p:cNvPr>
          <p:cNvCxnSpPr>
            <a:cxnSpLocks/>
          </p:cNvCxnSpPr>
          <p:nvPr/>
        </p:nvCxnSpPr>
        <p:spPr>
          <a:xfrm>
            <a:off x="11620363" y="1491016"/>
            <a:ext cx="0" cy="47351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9D462C-082A-45EC-ABF0-B82985991654}"/>
              </a:ext>
            </a:extLst>
          </p:cNvPr>
          <p:cNvCxnSpPr>
            <a:cxnSpLocks/>
          </p:cNvCxnSpPr>
          <p:nvPr/>
        </p:nvCxnSpPr>
        <p:spPr>
          <a:xfrm>
            <a:off x="8129202" y="4170423"/>
            <a:ext cx="0" cy="1380769"/>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971488D-A1E6-4DAC-89CE-3035F2881A81}"/>
              </a:ext>
            </a:extLst>
          </p:cNvPr>
          <p:cNvSpPr txBox="1"/>
          <p:nvPr/>
        </p:nvSpPr>
        <p:spPr>
          <a:xfrm>
            <a:off x="9441486" y="2340476"/>
            <a:ext cx="2208489" cy="1538883"/>
          </a:xfrm>
          <a:prstGeom prst="rect">
            <a:avLst/>
          </a:prstGeom>
          <a:noFill/>
        </p:spPr>
        <p:txBody>
          <a:bodyPr wrap="square" rtlCol="0">
            <a:spAutoFit/>
          </a:bodyPr>
          <a:lstStyle/>
          <a:p>
            <a:r>
              <a:rPr lang="en-US" sz="2000" b="1" dirty="0"/>
              <a:t>2019</a:t>
            </a:r>
            <a:r>
              <a:rPr lang="en-US" b="1" dirty="0"/>
              <a:t> </a:t>
            </a:r>
            <a:r>
              <a:rPr lang="en-US" sz="2000" b="1" dirty="0"/>
              <a:t>Guidance</a:t>
            </a:r>
          </a:p>
          <a:p>
            <a:endParaRPr lang="en-US" sz="1100" b="1" dirty="0"/>
          </a:p>
          <a:p>
            <a:r>
              <a:rPr lang="en-US" dirty="0"/>
              <a:t>Revenues: </a:t>
            </a:r>
            <a:r>
              <a:rPr lang="en-US" sz="2800" dirty="0"/>
              <a:t>$95</a:t>
            </a:r>
            <a:r>
              <a:rPr lang="en-US" sz="2000" dirty="0"/>
              <a:t>M</a:t>
            </a:r>
          </a:p>
          <a:p>
            <a:endParaRPr lang="en-US" sz="1100" dirty="0"/>
          </a:p>
          <a:p>
            <a:r>
              <a:rPr lang="en-US" dirty="0"/>
              <a:t>Adj. EBIDTA: </a:t>
            </a:r>
            <a:r>
              <a:rPr lang="en-US" sz="2400" dirty="0"/>
              <a:t>$3.5M</a:t>
            </a:r>
            <a:endParaRPr lang="en-US" dirty="0"/>
          </a:p>
        </p:txBody>
      </p:sp>
      <p:sp>
        <p:nvSpPr>
          <p:cNvPr id="5" name="Content Placeholder 4"/>
          <p:cNvSpPr>
            <a:spLocks noGrp="1"/>
          </p:cNvSpPr>
          <p:nvPr>
            <p:ph idx="1"/>
          </p:nvPr>
        </p:nvSpPr>
        <p:spPr>
          <a:xfrm>
            <a:off x="827998" y="1467642"/>
            <a:ext cx="5979323" cy="5205121"/>
          </a:xfrm>
        </p:spPr>
        <p:txBody>
          <a:bodyPr>
            <a:normAutofit/>
          </a:bodyPr>
          <a:lstStyle/>
          <a:p>
            <a:pPr marL="0" indent="0">
              <a:lnSpc>
                <a:spcPct val="100000"/>
              </a:lnSpc>
              <a:spcBef>
                <a:spcPts val="0"/>
              </a:spcBef>
              <a:buNone/>
            </a:pPr>
            <a:r>
              <a:rPr lang="en-US" sz="2200" i="1" dirty="0">
                <a:solidFill>
                  <a:schemeClr val="tx1"/>
                </a:solidFill>
              </a:rPr>
              <a:t>WidePoint converges Telecom Lifecycle Management, Identity Management and Mobility Management into a unified platform called </a:t>
            </a:r>
          </a:p>
          <a:p>
            <a:pPr marL="0" indent="0">
              <a:lnSpc>
                <a:spcPct val="100000"/>
              </a:lnSpc>
              <a:spcBef>
                <a:spcPts val="0"/>
              </a:spcBef>
              <a:buNone/>
            </a:pPr>
            <a:r>
              <a:rPr lang="en-US" sz="2200" b="1" i="1" dirty="0">
                <a:solidFill>
                  <a:schemeClr val="tx1"/>
                </a:solidFill>
              </a:rPr>
              <a:t>Trusted Mobility Management (TM2)</a:t>
            </a:r>
          </a:p>
          <a:p>
            <a:pPr marL="0" indent="0">
              <a:lnSpc>
                <a:spcPct val="100000"/>
              </a:lnSpc>
              <a:spcBef>
                <a:spcPts val="0"/>
              </a:spcBef>
              <a:buNone/>
            </a:pPr>
            <a:endParaRPr lang="en-US" sz="2200" dirty="0">
              <a:solidFill>
                <a:schemeClr val="bg2">
                  <a:lumMod val="50000"/>
                </a:schemeClr>
              </a:solidFill>
            </a:endParaRPr>
          </a:p>
          <a:p>
            <a:pPr marL="0" indent="0">
              <a:lnSpc>
                <a:spcPct val="100000"/>
              </a:lnSpc>
              <a:spcBef>
                <a:spcPts val="0"/>
              </a:spcBef>
              <a:buNone/>
            </a:pPr>
            <a:r>
              <a:rPr lang="en-US" sz="2200" b="1" dirty="0">
                <a:solidFill>
                  <a:srgbClr val="000000"/>
                </a:solidFill>
              </a:rPr>
              <a:t>Challenge:</a:t>
            </a:r>
          </a:p>
          <a:p>
            <a:pPr>
              <a:lnSpc>
                <a:spcPct val="100000"/>
              </a:lnSpc>
              <a:spcBef>
                <a:spcPts val="0"/>
              </a:spcBef>
            </a:pPr>
            <a:r>
              <a:rPr lang="en-US" sz="2200" dirty="0"/>
              <a:t>Managing the mobile environment is complex and time-consuming</a:t>
            </a:r>
          </a:p>
          <a:p>
            <a:pPr>
              <a:lnSpc>
                <a:spcPct val="100000"/>
              </a:lnSpc>
              <a:spcBef>
                <a:spcPts val="0"/>
              </a:spcBef>
            </a:pPr>
            <a:r>
              <a:rPr lang="en-US" sz="2200" dirty="0"/>
              <a:t>Organizations must review, procure and integrate numerous applications and technologies</a:t>
            </a:r>
          </a:p>
          <a:p>
            <a:pPr marL="0" indent="0">
              <a:lnSpc>
                <a:spcPct val="100000"/>
              </a:lnSpc>
              <a:spcBef>
                <a:spcPts val="0"/>
              </a:spcBef>
              <a:buNone/>
            </a:pPr>
            <a:endParaRPr lang="en-US" sz="2200" dirty="0">
              <a:solidFill>
                <a:schemeClr val="bg2">
                  <a:lumMod val="50000"/>
                </a:schemeClr>
              </a:solidFill>
            </a:endParaRPr>
          </a:p>
          <a:p>
            <a:pPr marL="0" indent="0">
              <a:lnSpc>
                <a:spcPct val="100000"/>
              </a:lnSpc>
              <a:spcBef>
                <a:spcPts val="0"/>
              </a:spcBef>
              <a:buNone/>
            </a:pPr>
            <a:r>
              <a:rPr lang="en-US" sz="2200" b="1" dirty="0">
                <a:solidFill>
                  <a:schemeClr val="tx1"/>
                </a:solidFill>
              </a:rPr>
              <a:t>Solution:</a:t>
            </a:r>
          </a:p>
          <a:p>
            <a:pPr>
              <a:lnSpc>
                <a:spcPct val="100000"/>
              </a:lnSpc>
              <a:spcBef>
                <a:spcPts val="0"/>
              </a:spcBef>
            </a:pPr>
            <a:r>
              <a:rPr lang="en-US" sz="2200" dirty="0">
                <a:solidFill>
                  <a:schemeClr val="bg2">
                    <a:lumMod val="50000"/>
                  </a:schemeClr>
                </a:solidFill>
              </a:rPr>
              <a:t>TM2 enables organizations to secure, manage and analyze mobile resources and investment to maximize the benefits of mobility</a:t>
            </a:r>
            <a:endParaRPr lang="en-US" sz="2200" dirty="0">
              <a:solidFill>
                <a:srgbClr val="000000"/>
              </a:solidFill>
            </a:endParaRPr>
          </a:p>
        </p:txBody>
      </p:sp>
    </p:spTree>
    <p:extLst>
      <p:ext uri="{BB962C8B-B14F-4D97-AF65-F5344CB8AC3E}">
        <p14:creationId xmlns:p14="http://schemas.microsoft.com/office/powerpoint/2010/main" val="200311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30A367-0CBB-0E49-A315-CC41DCB7131B}"/>
              </a:ext>
            </a:extLst>
          </p:cNvPr>
          <p:cNvSpPr/>
          <p:nvPr/>
        </p:nvSpPr>
        <p:spPr>
          <a:xfrm>
            <a:off x="0" y="0"/>
            <a:ext cx="12192000" cy="685800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236E98B-1308-D248-8DF1-CAC5E9C89AC6}"/>
              </a:ext>
            </a:extLst>
          </p:cNvPr>
          <p:cNvPicPr>
            <a:picLocks noChangeAspect="1"/>
          </p:cNvPicPr>
          <p:nvPr/>
        </p:nvPicPr>
        <p:blipFill rotWithShape="1">
          <a:blip r:embed="rId3"/>
          <a:srcRect l="30369" r="16090"/>
          <a:stretch/>
        </p:blipFill>
        <p:spPr>
          <a:xfrm>
            <a:off x="6684264" y="0"/>
            <a:ext cx="5507736" cy="6858000"/>
          </a:xfrm>
          <a:prstGeom prst="rect">
            <a:avLst/>
          </a:prstGeom>
          <a:solidFill>
            <a:schemeClr val="tx1"/>
          </a:solidFill>
        </p:spPr>
      </p:pic>
      <p:pic>
        <p:nvPicPr>
          <p:cNvPr id="19" name="Picture 18">
            <a:extLst>
              <a:ext uri="{FF2B5EF4-FFF2-40B4-BE49-F238E27FC236}">
                <a16:creationId xmlns:a16="http://schemas.microsoft.com/office/drawing/2014/main" id="{0A6FA91C-ACA8-8A47-A815-547275B01BFE}"/>
              </a:ext>
            </a:extLst>
          </p:cNvPr>
          <p:cNvPicPr>
            <a:picLocks noChangeAspect="1"/>
          </p:cNvPicPr>
          <p:nvPr/>
        </p:nvPicPr>
        <p:blipFill rotWithShape="1">
          <a:blip r:embed="rId4">
            <a:alphaModFix amt="35000"/>
          </a:blip>
          <a:srcRect l="13931"/>
          <a:stretch/>
        </p:blipFill>
        <p:spPr>
          <a:xfrm>
            <a:off x="0" y="0"/>
            <a:ext cx="2126022" cy="6858000"/>
          </a:xfrm>
          <a:prstGeom prst="rect">
            <a:avLst/>
          </a:prstGeom>
        </p:spPr>
      </p:pic>
      <p:sp>
        <p:nvSpPr>
          <p:cNvPr id="11" name="Rectangle 10">
            <a:extLst>
              <a:ext uri="{FF2B5EF4-FFF2-40B4-BE49-F238E27FC236}">
                <a16:creationId xmlns:a16="http://schemas.microsoft.com/office/drawing/2014/main" id="{07510C9A-12A8-9A4E-BD2B-AA6C4197A0C6}"/>
              </a:ext>
            </a:extLst>
          </p:cNvPr>
          <p:cNvSpPr/>
          <p:nvPr/>
        </p:nvSpPr>
        <p:spPr>
          <a:xfrm rot="16200000">
            <a:off x="-2023730" y="2042651"/>
            <a:ext cx="6858001" cy="2772697"/>
          </a:xfrm>
          <a:prstGeom prst="rect">
            <a:avLst/>
          </a:prstGeom>
          <a:gradFill>
            <a:gsLst>
              <a:gs pos="0">
                <a:schemeClr val="tx1">
                  <a:alpha val="39000"/>
                </a:schemeClr>
              </a:gs>
              <a:gs pos="99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E0E2D02-1473-B846-8825-D53FFB41B971}"/>
              </a:ext>
            </a:extLst>
          </p:cNvPr>
          <p:cNvSpPr>
            <a:spLocks noGrp="1"/>
          </p:cNvSpPr>
          <p:nvPr>
            <p:ph type="sldNum" sz="quarter" idx="12"/>
          </p:nvPr>
        </p:nvSpPr>
        <p:spPr/>
        <p:txBody>
          <a:bodyPr/>
          <a:lstStyle/>
          <a:p>
            <a:fld id="{9AA75AF3-294A-7B49-9B76-9EAAB2AD0144}" type="slidenum">
              <a:rPr lang="en-US" smtClean="0"/>
              <a:t>4</a:t>
            </a:fld>
            <a:endParaRPr lang="en-US" dirty="0"/>
          </a:p>
        </p:txBody>
      </p:sp>
      <p:sp>
        <p:nvSpPr>
          <p:cNvPr id="13" name="TextBox 12">
            <a:extLst>
              <a:ext uri="{FF2B5EF4-FFF2-40B4-BE49-F238E27FC236}">
                <a16:creationId xmlns:a16="http://schemas.microsoft.com/office/drawing/2014/main" id="{5CA2F154-4EE5-AE41-8A59-3238A757B55A}"/>
              </a:ext>
            </a:extLst>
          </p:cNvPr>
          <p:cNvSpPr txBox="1"/>
          <p:nvPr/>
        </p:nvSpPr>
        <p:spPr>
          <a:xfrm>
            <a:off x="7729426" y="4979917"/>
            <a:ext cx="3824497" cy="1384995"/>
          </a:xfrm>
          <a:prstGeom prst="rect">
            <a:avLst/>
          </a:prstGeom>
          <a:noFill/>
        </p:spPr>
        <p:txBody>
          <a:bodyPr wrap="square" rtlCol="0">
            <a:spAutoFit/>
          </a:bodyPr>
          <a:lstStyle/>
          <a:p>
            <a:r>
              <a:rPr lang="en-US" sz="2800" dirty="0">
                <a:solidFill>
                  <a:schemeClr val="bg1"/>
                </a:solidFill>
              </a:rPr>
              <a:t>Increasing number </a:t>
            </a:r>
          </a:p>
          <a:p>
            <a:r>
              <a:rPr lang="en-US" sz="2800" dirty="0">
                <a:solidFill>
                  <a:schemeClr val="bg1"/>
                </a:solidFill>
              </a:rPr>
              <a:t>of devices </a:t>
            </a:r>
            <a:r>
              <a:rPr lang="en-US" sz="2800" dirty="0">
                <a:solidFill>
                  <a:schemeClr val="bg1"/>
                </a:solidFill>
                <a:sym typeface="Wingdings" panose="05000000000000000000" pitchFamily="2" charset="2"/>
              </a:rPr>
              <a:t> </a:t>
            </a:r>
            <a:r>
              <a:rPr lang="en-US" sz="2800" dirty="0">
                <a:solidFill>
                  <a:schemeClr val="accent2"/>
                </a:solidFill>
                <a:sym typeface="Wingdings" panose="05000000000000000000" pitchFamily="2" charset="2"/>
              </a:rPr>
              <a:t>Larger </a:t>
            </a:r>
          </a:p>
          <a:p>
            <a:r>
              <a:rPr lang="en-US" sz="2800" dirty="0">
                <a:solidFill>
                  <a:schemeClr val="accent2"/>
                </a:solidFill>
                <a:sym typeface="Wingdings" panose="05000000000000000000" pitchFamily="2" charset="2"/>
              </a:rPr>
              <a:t>attack surface</a:t>
            </a:r>
            <a:endParaRPr lang="en-US" sz="2800" dirty="0">
              <a:solidFill>
                <a:schemeClr val="accent2"/>
              </a:solidFill>
            </a:endParaRPr>
          </a:p>
        </p:txBody>
      </p:sp>
      <p:cxnSp>
        <p:nvCxnSpPr>
          <p:cNvPr id="17" name="Straight Connector 16">
            <a:extLst>
              <a:ext uri="{FF2B5EF4-FFF2-40B4-BE49-F238E27FC236}">
                <a16:creationId xmlns:a16="http://schemas.microsoft.com/office/drawing/2014/main" id="{0CAE7FDC-D8C8-E44B-947B-699F151BEEC7}"/>
              </a:ext>
            </a:extLst>
          </p:cNvPr>
          <p:cNvCxnSpPr>
            <a:cxnSpLocks/>
          </p:cNvCxnSpPr>
          <p:nvPr/>
        </p:nvCxnSpPr>
        <p:spPr>
          <a:xfrm>
            <a:off x="0" y="1038538"/>
            <a:ext cx="531628" cy="0"/>
          </a:xfrm>
          <a:prstGeom prst="line">
            <a:avLst/>
          </a:prstGeom>
          <a:ln w="50800">
            <a:tailEnd type="ova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9882571-83AB-E943-B27C-C80BA76D3F30}"/>
              </a:ext>
            </a:extLst>
          </p:cNvPr>
          <p:cNvSpPr>
            <a:spLocks noGrp="1"/>
          </p:cNvSpPr>
          <p:nvPr>
            <p:ph type="title"/>
          </p:nvPr>
        </p:nvSpPr>
        <p:spPr>
          <a:xfrm>
            <a:off x="747915" y="250445"/>
            <a:ext cx="8508052" cy="1577957"/>
          </a:xfrm>
        </p:spPr>
        <p:txBody>
          <a:bodyPr>
            <a:normAutofit/>
          </a:bodyPr>
          <a:lstStyle/>
          <a:p>
            <a:r>
              <a:rPr lang="en-US" sz="4000" dirty="0">
                <a:solidFill>
                  <a:schemeClr val="bg1"/>
                </a:solidFill>
              </a:rPr>
              <a:t>The Mobile Environment is Expanding </a:t>
            </a:r>
          </a:p>
        </p:txBody>
      </p:sp>
      <p:sp>
        <p:nvSpPr>
          <p:cNvPr id="3" name="Content Placeholder 2">
            <a:extLst>
              <a:ext uri="{FF2B5EF4-FFF2-40B4-BE49-F238E27FC236}">
                <a16:creationId xmlns:a16="http://schemas.microsoft.com/office/drawing/2014/main" id="{A1D97ACF-DCCB-4C49-8A9D-B88A628B7A48}"/>
              </a:ext>
            </a:extLst>
          </p:cNvPr>
          <p:cNvSpPr>
            <a:spLocks noGrp="1"/>
          </p:cNvSpPr>
          <p:nvPr>
            <p:ph idx="1"/>
          </p:nvPr>
        </p:nvSpPr>
        <p:spPr>
          <a:xfrm>
            <a:off x="932388" y="2321491"/>
            <a:ext cx="5126298" cy="690506"/>
          </a:xfrm>
        </p:spPr>
        <p:txBody>
          <a:bodyPr>
            <a:normAutofit/>
          </a:bodyPr>
          <a:lstStyle/>
          <a:p>
            <a:pPr marL="11113" indent="0">
              <a:buNone/>
            </a:pPr>
            <a:r>
              <a:rPr lang="en-US" sz="4000" dirty="0">
                <a:solidFill>
                  <a:schemeClr val="accent2"/>
                </a:solidFill>
              </a:rPr>
              <a:t>By 2020:</a:t>
            </a:r>
          </a:p>
          <a:p>
            <a:pPr marL="0" indent="0">
              <a:buNone/>
            </a:pPr>
            <a:endParaRPr lang="en-US" dirty="0">
              <a:solidFill>
                <a:schemeClr val="accent2"/>
              </a:solidFill>
            </a:endParaRPr>
          </a:p>
        </p:txBody>
      </p:sp>
      <p:sp>
        <p:nvSpPr>
          <p:cNvPr id="7" name="TextBox 6">
            <a:extLst>
              <a:ext uri="{FF2B5EF4-FFF2-40B4-BE49-F238E27FC236}">
                <a16:creationId xmlns:a16="http://schemas.microsoft.com/office/drawing/2014/main" id="{B83967BC-5E97-8B4D-A39A-C971EE8197A9}"/>
              </a:ext>
            </a:extLst>
          </p:cNvPr>
          <p:cNvSpPr txBox="1"/>
          <p:nvPr/>
        </p:nvSpPr>
        <p:spPr>
          <a:xfrm>
            <a:off x="1220727" y="3011997"/>
            <a:ext cx="4797939" cy="1015663"/>
          </a:xfrm>
          <a:prstGeom prst="rect">
            <a:avLst/>
          </a:prstGeom>
          <a:noFill/>
        </p:spPr>
        <p:txBody>
          <a:bodyPr wrap="square" rtlCol="0">
            <a:spAutoFit/>
          </a:bodyPr>
          <a:lstStyle/>
          <a:p>
            <a:pPr algn="ctr"/>
            <a:r>
              <a:rPr lang="en-US" sz="4000" b="1" dirty="0">
                <a:solidFill>
                  <a:schemeClr val="bg1"/>
                </a:solidFill>
              </a:rPr>
              <a:t>31.1 billion </a:t>
            </a:r>
          </a:p>
          <a:p>
            <a:pPr algn="ctr"/>
            <a:r>
              <a:rPr lang="en-US" sz="2000" dirty="0">
                <a:solidFill>
                  <a:schemeClr val="bg1"/>
                </a:solidFill>
              </a:rPr>
              <a:t>Internet of Things (IoT) connected devices</a:t>
            </a:r>
            <a:endParaRPr lang="en-US" sz="2000" dirty="0"/>
          </a:p>
        </p:txBody>
      </p:sp>
      <p:sp>
        <p:nvSpPr>
          <p:cNvPr id="8" name="TextBox 7">
            <a:extLst>
              <a:ext uri="{FF2B5EF4-FFF2-40B4-BE49-F238E27FC236}">
                <a16:creationId xmlns:a16="http://schemas.microsoft.com/office/drawing/2014/main" id="{5DBE3E5A-30AA-C14D-A60C-398F11DD7BBC}"/>
              </a:ext>
            </a:extLst>
          </p:cNvPr>
          <p:cNvSpPr txBox="1"/>
          <p:nvPr/>
        </p:nvSpPr>
        <p:spPr>
          <a:xfrm>
            <a:off x="1144998" y="4066814"/>
            <a:ext cx="4900935" cy="1292662"/>
          </a:xfrm>
          <a:prstGeom prst="rect">
            <a:avLst/>
          </a:prstGeom>
          <a:noFill/>
        </p:spPr>
        <p:txBody>
          <a:bodyPr wrap="square" rtlCol="0">
            <a:spAutoFit/>
          </a:bodyPr>
          <a:lstStyle/>
          <a:p>
            <a:pPr algn="ctr"/>
            <a:r>
              <a:rPr lang="en-US" sz="4000" b="1" dirty="0">
                <a:solidFill>
                  <a:schemeClr val="bg1"/>
                </a:solidFill>
              </a:rPr>
              <a:t>2 Zettabytes</a:t>
            </a:r>
          </a:p>
          <a:p>
            <a:pPr algn="ctr"/>
            <a:r>
              <a:rPr lang="en-US" sz="2000" dirty="0">
                <a:solidFill>
                  <a:schemeClr val="bg1"/>
                </a:solidFill>
              </a:rPr>
              <a:t>of global traffic per year </a:t>
            </a:r>
            <a:r>
              <a:rPr lang="en-US" sz="2000" baseline="30000" dirty="0">
                <a:solidFill>
                  <a:schemeClr val="bg1"/>
                </a:solidFill>
              </a:rPr>
              <a:t>1</a:t>
            </a:r>
          </a:p>
          <a:p>
            <a:pPr algn="ctr"/>
            <a:endParaRPr lang="en-US" dirty="0"/>
          </a:p>
        </p:txBody>
      </p:sp>
      <p:sp>
        <p:nvSpPr>
          <p:cNvPr id="14" name="TextBox 13">
            <a:extLst>
              <a:ext uri="{FF2B5EF4-FFF2-40B4-BE49-F238E27FC236}">
                <a16:creationId xmlns:a16="http://schemas.microsoft.com/office/drawing/2014/main" id="{F55A8E98-D4E5-134D-8585-073E51499923}"/>
              </a:ext>
            </a:extLst>
          </p:cNvPr>
          <p:cNvSpPr txBox="1"/>
          <p:nvPr/>
        </p:nvSpPr>
        <p:spPr>
          <a:xfrm>
            <a:off x="858915" y="5121630"/>
            <a:ext cx="5273243" cy="1015663"/>
          </a:xfrm>
          <a:prstGeom prst="rect">
            <a:avLst/>
          </a:prstGeom>
          <a:noFill/>
        </p:spPr>
        <p:txBody>
          <a:bodyPr wrap="square" rtlCol="0">
            <a:spAutoFit/>
          </a:bodyPr>
          <a:lstStyle/>
          <a:p>
            <a:pPr algn="ctr"/>
            <a:r>
              <a:rPr lang="en-US" sz="4000" b="1" dirty="0">
                <a:solidFill>
                  <a:schemeClr val="bg1"/>
                </a:solidFill>
              </a:rPr>
              <a:t>44 Zettabytes</a:t>
            </a:r>
          </a:p>
          <a:p>
            <a:pPr algn="ctr"/>
            <a:r>
              <a:rPr lang="en-US" sz="2000" dirty="0">
                <a:solidFill>
                  <a:schemeClr val="bg1"/>
                </a:solidFill>
              </a:rPr>
              <a:t>of total accumulated data</a:t>
            </a:r>
            <a:r>
              <a:rPr lang="en-US" sz="2000" baseline="30000" dirty="0">
                <a:solidFill>
                  <a:schemeClr val="bg1"/>
                </a:solidFill>
              </a:rPr>
              <a:t>2</a:t>
            </a:r>
            <a:endParaRPr lang="en-US" baseline="30000" dirty="0"/>
          </a:p>
        </p:txBody>
      </p:sp>
      <p:cxnSp>
        <p:nvCxnSpPr>
          <p:cNvPr id="24" name="Straight Connector 23">
            <a:extLst>
              <a:ext uri="{FF2B5EF4-FFF2-40B4-BE49-F238E27FC236}">
                <a16:creationId xmlns:a16="http://schemas.microsoft.com/office/drawing/2014/main" id="{29D11101-2FB5-9848-A755-4A7192BC9C62}"/>
              </a:ext>
            </a:extLst>
          </p:cNvPr>
          <p:cNvCxnSpPr>
            <a:cxnSpLocks/>
          </p:cNvCxnSpPr>
          <p:nvPr/>
        </p:nvCxnSpPr>
        <p:spPr>
          <a:xfrm flipH="1" flipV="1">
            <a:off x="7388182" y="3883030"/>
            <a:ext cx="493250" cy="1096887"/>
          </a:xfrm>
          <a:prstGeom prst="line">
            <a:avLst/>
          </a:prstGeom>
          <a:ln w="127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305D597-22D1-DE4D-9F0C-8538C2985A38}"/>
              </a:ext>
            </a:extLst>
          </p:cNvPr>
          <p:cNvSpPr/>
          <p:nvPr/>
        </p:nvSpPr>
        <p:spPr>
          <a:xfrm>
            <a:off x="747915" y="2199190"/>
            <a:ext cx="5614880" cy="41492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94ACE13F-8283-4F45-9A42-BD627554DB1F}"/>
              </a:ext>
            </a:extLst>
          </p:cNvPr>
          <p:cNvCxnSpPr/>
          <p:nvPr/>
        </p:nvCxnSpPr>
        <p:spPr>
          <a:xfrm>
            <a:off x="747915" y="3011997"/>
            <a:ext cx="2043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3E0D3D5-5D2F-0E42-9642-5B9B7BB62537}"/>
              </a:ext>
            </a:extLst>
          </p:cNvPr>
          <p:cNvSpPr/>
          <p:nvPr/>
        </p:nvSpPr>
        <p:spPr>
          <a:xfrm>
            <a:off x="11553923" y="6311900"/>
            <a:ext cx="438667" cy="438667"/>
          </a:xfrm>
          <a:prstGeom prst="ellipse">
            <a:avLst/>
          </a:prstGeom>
          <a:no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2C46559-FA35-4DCC-BECE-E1E245416A33}"/>
              </a:ext>
            </a:extLst>
          </p:cNvPr>
          <p:cNvSpPr txBox="1"/>
          <p:nvPr/>
        </p:nvSpPr>
        <p:spPr>
          <a:xfrm>
            <a:off x="138093" y="6436043"/>
            <a:ext cx="10206182" cy="400110"/>
          </a:xfrm>
          <a:prstGeom prst="rect">
            <a:avLst/>
          </a:prstGeom>
          <a:noFill/>
        </p:spPr>
        <p:txBody>
          <a:bodyPr wrap="square" rtlCol="0">
            <a:spAutoFit/>
          </a:bodyPr>
          <a:lstStyle/>
          <a:p>
            <a:r>
              <a:rPr lang="en-US" sz="1000" dirty="0">
                <a:solidFill>
                  <a:schemeClr val="bg1"/>
                </a:solidFill>
              </a:rPr>
              <a:t>1 - https://www.livescience.com/54094-how-big-is-the-internet.html</a:t>
            </a:r>
            <a:endParaRPr lang="en-US" sz="1000" baseline="30000" dirty="0">
              <a:solidFill>
                <a:schemeClr val="bg1"/>
              </a:solidFill>
            </a:endParaRPr>
          </a:p>
          <a:p>
            <a:r>
              <a:rPr lang="en-US" sz="1000" dirty="0">
                <a:solidFill>
                  <a:schemeClr val="bg1"/>
                </a:solidFill>
              </a:rPr>
              <a:t>2 - https://www.forbes.com/sites/bernardmarr/2015/09/30/big-data-20-mind-boggling-facts-everyone-must-read/#40ce3e5917b1</a:t>
            </a:r>
          </a:p>
        </p:txBody>
      </p:sp>
    </p:spTree>
    <p:extLst>
      <p:ext uri="{BB962C8B-B14F-4D97-AF65-F5344CB8AC3E}">
        <p14:creationId xmlns:p14="http://schemas.microsoft.com/office/powerpoint/2010/main" val="281077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D2BB7D8-DA3A-3142-888C-BBB7E9BDFD38}"/>
              </a:ext>
            </a:extLst>
          </p:cNvPr>
          <p:cNvCxnSpPr>
            <a:cxnSpLocks/>
          </p:cNvCxnSpPr>
          <p:nvPr/>
        </p:nvCxnSpPr>
        <p:spPr>
          <a:xfrm flipV="1">
            <a:off x="9064978" y="2521656"/>
            <a:ext cx="0" cy="33753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6D3C806-F2E4-A340-A50E-C0E70440707C}"/>
              </a:ext>
            </a:extLst>
          </p:cNvPr>
          <p:cNvCxnSpPr>
            <a:cxnSpLocks/>
          </p:cNvCxnSpPr>
          <p:nvPr/>
        </p:nvCxnSpPr>
        <p:spPr>
          <a:xfrm flipV="1">
            <a:off x="7524045" y="2521656"/>
            <a:ext cx="0" cy="33753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AAAC68-ADF9-2442-9F8C-EE746DF1B92C}"/>
              </a:ext>
            </a:extLst>
          </p:cNvPr>
          <p:cNvCxnSpPr>
            <a:cxnSpLocks/>
          </p:cNvCxnSpPr>
          <p:nvPr/>
        </p:nvCxnSpPr>
        <p:spPr>
          <a:xfrm flipV="1">
            <a:off x="5977467" y="2521656"/>
            <a:ext cx="0" cy="33753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9052FA-3B70-914B-B2BE-3CD66DE3FB6E}"/>
              </a:ext>
            </a:extLst>
          </p:cNvPr>
          <p:cNvCxnSpPr>
            <a:cxnSpLocks/>
          </p:cNvCxnSpPr>
          <p:nvPr/>
        </p:nvCxnSpPr>
        <p:spPr>
          <a:xfrm flipV="1">
            <a:off x="4464756" y="2521656"/>
            <a:ext cx="0" cy="33753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AE9743-692A-164E-A489-CACD62764923}"/>
              </a:ext>
            </a:extLst>
          </p:cNvPr>
          <p:cNvCxnSpPr>
            <a:cxnSpLocks/>
          </p:cNvCxnSpPr>
          <p:nvPr/>
        </p:nvCxnSpPr>
        <p:spPr>
          <a:xfrm flipV="1">
            <a:off x="2997200" y="2521656"/>
            <a:ext cx="0" cy="337537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00E95C53-2DB6-1E44-A768-F5E883CC87A4}"/>
              </a:ext>
            </a:extLst>
          </p:cNvPr>
          <p:cNvGraphicFramePr/>
          <p:nvPr>
            <p:extLst>
              <p:ext uri="{D42A27DB-BD31-4B8C-83A1-F6EECF244321}">
                <p14:modId xmlns:p14="http://schemas.microsoft.com/office/powerpoint/2010/main" val="585895425"/>
              </p:ext>
            </p:extLst>
          </p:nvPr>
        </p:nvGraphicFramePr>
        <p:xfrm>
          <a:off x="951344" y="1751366"/>
          <a:ext cx="10206183" cy="4840273"/>
        </p:xfrm>
        <a:graphic>
          <a:graphicData uri="http://schemas.openxmlformats.org/drawingml/2006/chart">
            <c:chart xmlns:c="http://schemas.openxmlformats.org/drawingml/2006/chart" xmlns:r="http://schemas.openxmlformats.org/officeDocument/2006/relationships" r:id="rId3"/>
          </a:graphicData>
        </a:graphic>
      </p:graphicFrame>
      <p:pic>
        <p:nvPicPr>
          <p:cNvPr id="32" name="Picture 31">
            <a:extLst>
              <a:ext uri="{FF2B5EF4-FFF2-40B4-BE49-F238E27FC236}">
                <a16:creationId xmlns:a16="http://schemas.microsoft.com/office/drawing/2014/main" id="{ECD32D73-EC6D-B34A-8BFE-5F25B5B56745}"/>
              </a:ext>
            </a:extLst>
          </p:cNvPr>
          <p:cNvPicPr>
            <a:picLocks noChangeAspect="1"/>
          </p:cNvPicPr>
          <p:nvPr/>
        </p:nvPicPr>
        <p:blipFill>
          <a:blip r:embed="rId4"/>
          <a:stretch>
            <a:fillRect/>
          </a:stretch>
        </p:blipFill>
        <p:spPr>
          <a:xfrm>
            <a:off x="7893253" y="4299314"/>
            <a:ext cx="875870" cy="291956"/>
          </a:xfrm>
          <a:prstGeom prst="rect">
            <a:avLst/>
          </a:prstGeom>
        </p:spPr>
      </p:pic>
      <p:pic>
        <p:nvPicPr>
          <p:cNvPr id="47" name="Picture 46">
            <a:extLst>
              <a:ext uri="{FF2B5EF4-FFF2-40B4-BE49-F238E27FC236}">
                <a16:creationId xmlns:a16="http://schemas.microsoft.com/office/drawing/2014/main" id="{642F3D3D-0077-F841-9E77-E2D56BDD6709}"/>
              </a:ext>
            </a:extLst>
          </p:cNvPr>
          <p:cNvPicPr>
            <a:picLocks noChangeAspect="1"/>
          </p:cNvPicPr>
          <p:nvPr/>
        </p:nvPicPr>
        <p:blipFill>
          <a:blip r:embed="rId5"/>
          <a:stretch>
            <a:fillRect/>
          </a:stretch>
        </p:blipFill>
        <p:spPr>
          <a:xfrm>
            <a:off x="7893254" y="5211417"/>
            <a:ext cx="875869" cy="132794"/>
          </a:xfrm>
          <a:prstGeom prst="rect">
            <a:avLst/>
          </a:prstGeom>
        </p:spPr>
      </p:pic>
      <p:pic>
        <p:nvPicPr>
          <p:cNvPr id="49" name="Picture 48">
            <a:extLst>
              <a:ext uri="{FF2B5EF4-FFF2-40B4-BE49-F238E27FC236}">
                <a16:creationId xmlns:a16="http://schemas.microsoft.com/office/drawing/2014/main" id="{F8550F56-0183-9C4C-A940-ADC8F17CCD99}"/>
              </a:ext>
            </a:extLst>
          </p:cNvPr>
          <p:cNvPicPr>
            <a:picLocks noChangeAspect="1"/>
          </p:cNvPicPr>
          <p:nvPr/>
        </p:nvPicPr>
        <p:blipFill>
          <a:blip r:embed="rId6"/>
          <a:stretch>
            <a:fillRect/>
          </a:stretch>
        </p:blipFill>
        <p:spPr>
          <a:xfrm>
            <a:off x="7893254" y="4744043"/>
            <a:ext cx="875869" cy="237799"/>
          </a:xfrm>
          <a:prstGeom prst="rect">
            <a:avLst/>
          </a:prstGeom>
        </p:spPr>
      </p:pic>
      <p:sp>
        <p:nvSpPr>
          <p:cNvPr id="2" name="Title 1">
            <a:extLst>
              <a:ext uri="{FF2B5EF4-FFF2-40B4-BE49-F238E27FC236}">
                <a16:creationId xmlns:a16="http://schemas.microsoft.com/office/drawing/2014/main" id="{3B5EEB55-4DA6-1547-A631-E826B01584A7}"/>
              </a:ext>
            </a:extLst>
          </p:cNvPr>
          <p:cNvSpPr>
            <a:spLocks noGrp="1"/>
          </p:cNvSpPr>
          <p:nvPr>
            <p:ph type="title"/>
          </p:nvPr>
        </p:nvSpPr>
        <p:spPr>
          <a:xfrm>
            <a:off x="838200" y="365125"/>
            <a:ext cx="10782782" cy="1325563"/>
          </a:xfrm>
        </p:spPr>
        <p:txBody>
          <a:bodyPr>
            <a:normAutofit fontScale="90000"/>
          </a:bodyPr>
          <a:lstStyle/>
          <a:p>
            <a:r>
              <a:rPr lang="en-US" dirty="0"/>
              <a:t>As the Mobile Landscape Grows, </a:t>
            </a:r>
            <a:br>
              <a:rPr lang="en-US" dirty="0"/>
            </a:br>
            <a:r>
              <a:rPr lang="en-US" dirty="0"/>
              <a:t>Data Breaches are Increasing in Frequency &amp; Cost</a:t>
            </a:r>
          </a:p>
        </p:txBody>
      </p:sp>
      <p:sp>
        <p:nvSpPr>
          <p:cNvPr id="23" name="Slide Number Placeholder 22">
            <a:extLst>
              <a:ext uri="{FF2B5EF4-FFF2-40B4-BE49-F238E27FC236}">
                <a16:creationId xmlns:a16="http://schemas.microsoft.com/office/drawing/2014/main" id="{D30CDF93-6F78-7340-8E35-C36CAE8C5184}"/>
              </a:ext>
            </a:extLst>
          </p:cNvPr>
          <p:cNvSpPr>
            <a:spLocks noGrp="1"/>
          </p:cNvSpPr>
          <p:nvPr>
            <p:ph type="sldNum" sz="quarter" idx="12"/>
          </p:nvPr>
        </p:nvSpPr>
        <p:spPr/>
        <p:txBody>
          <a:bodyPr/>
          <a:lstStyle/>
          <a:p>
            <a:fld id="{9AA75AF3-294A-7B49-9B76-9EAAB2AD0144}" type="slidenum">
              <a:rPr lang="en-US" smtClean="0"/>
              <a:t>5</a:t>
            </a:fld>
            <a:endParaRPr lang="en-US" dirty="0"/>
          </a:p>
        </p:txBody>
      </p:sp>
      <p:pic>
        <p:nvPicPr>
          <p:cNvPr id="37" name="Picture 36">
            <a:extLst>
              <a:ext uri="{FF2B5EF4-FFF2-40B4-BE49-F238E27FC236}">
                <a16:creationId xmlns:a16="http://schemas.microsoft.com/office/drawing/2014/main" id="{13615572-3C6D-1F4A-957E-8DFC6BBCC044}"/>
              </a:ext>
            </a:extLst>
          </p:cNvPr>
          <p:cNvPicPr>
            <a:picLocks noChangeAspect="1"/>
          </p:cNvPicPr>
          <p:nvPr/>
        </p:nvPicPr>
        <p:blipFill>
          <a:blip r:embed="rId7"/>
          <a:stretch>
            <a:fillRect/>
          </a:stretch>
        </p:blipFill>
        <p:spPr>
          <a:xfrm>
            <a:off x="6344648" y="5524283"/>
            <a:ext cx="897630" cy="266725"/>
          </a:xfrm>
          <a:prstGeom prst="rect">
            <a:avLst/>
          </a:prstGeom>
        </p:spPr>
      </p:pic>
      <p:pic>
        <p:nvPicPr>
          <p:cNvPr id="40" name="Picture 39">
            <a:extLst>
              <a:ext uri="{FF2B5EF4-FFF2-40B4-BE49-F238E27FC236}">
                <a16:creationId xmlns:a16="http://schemas.microsoft.com/office/drawing/2014/main" id="{99D51721-11CB-5149-B9E5-69E0BB73F903}"/>
              </a:ext>
            </a:extLst>
          </p:cNvPr>
          <p:cNvPicPr>
            <a:picLocks noChangeAspect="1"/>
          </p:cNvPicPr>
          <p:nvPr/>
        </p:nvPicPr>
        <p:blipFill>
          <a:blip r:embed="rId8"/>
          <a:stretch>
            <a:fillRect/>
          </a:stretch>
        </p:blipFill>
        <p:spPr>
          <a:xfrm>
            <a:off x="6329290" y="4692871"/>
            <a:ext cx="963788" cy="287932"/>
          </a:xfrm>
          <a:prstGeom prst="rect">
            <a:avLst/>
          </a:prstGeom>
        </p:spPr>
      </p:pic>
      <p:pic>
        <p:nvPicPr>
          <p:cNvPr id="41" name="Picture 40">
            <a:extLst>
              <a:ext uri="{FF2B5EF4-FFF2-40B4-BE49-F238E27FC236}">
                <a16:creationId xmlns:a16="http://schemas.microsoft.com/office/drawing/2014/main" id="{A58417BE-C8F7-E14B-8EBC-065C75E2BE51}"/>
              </a:ext>
            </a:extLst>
          </p:cNvPr>
          <p:cNvPicPr>
            <a:picLocks noChangeAspect="1"/>
          </p:cNvPicPr>
          <p:nvPr/>
        </p:nvPicPr>
        <p:blipFill>
          <a:blip r:embed="rId9"/>
          <a:stretch>
            <a:fillRect/>
          </a:stretch>
        </p:blipFill>
        <p:spPr>
          <a:xfrm>
            <a:off x="6362974" y="5103641"/>
            <a:ext cx="892004" cy="256711"/>
          </a:xfrm>
          <a:prstGeom prst="rect">
            <a:avLst/>
          </a:prstGeom>
        </p:spPr>
      </p:pic>
      <p:pic>
        <p:nvPicPr>
          <p:cNvPr id="53" name="Picture 52">
            <a:extLst>
              <a:ext uri="{FF2B5EF4-FFF2-40B4-BE49-F238E27FC236}">
                <a16:creationId xmlns:a16="http://schemas.microsoft.com/office/drawing/2014/main" id="{BFD76090-65AB-2D4D-A86A-A87EB19A9B8D}"/>
              </a:ext>
            </a:extLst>
          </p:cNvPr>
          <p:cNvPicPr>
            <a:picLocks noChangeAspect="1"/>
          </p:cNvPicPr>
          <p:nvPr/>
        </p:nvPicPr>
        <p:blipFill>
          <a:blip r:embed="rId10"/>
          <a:stretch>
            <a:fillRect/>
          </a:stretch>
        </p:blipFill>
        <p:spPr>
          <a:xfrm>
            <a:off x="9450100" y="4349939"/>
            <a:ext cx="825106" cy="163087"/>
          </a:xfrm>
          <a:prstGeom prst="rect">
            <a:avLst/>
          </a:prstGeom>
        </p:spPr>
      </p:pic>
      <p:pic>
        <p:nvPicPr>
          <p:cNvPr id="56" name="Picture 55">
            <a:extLst>
              <a:ext uri="{FF2B5EF4-FFF2-40B4-BE49-F238E27FC236}">
                <a16:creationId xmlns:a16="http://schemas.microsoft.com/office/drawing/2014/main" id="{F51D8ECD-F2B8-DF47-B36B-74552105FEC5}"/>
              </a:ext>
            </a:extLst>
          </p:cNvPr>
          <p:cNvPicPr>
            <a:picLocks noChangeAspect="1"/>
          </p:cNvPicPr>
          <p:nvPr/>
        </p:nvPicPr>
        <p:blipFill>
          <a:blip r:embed="rId11"/>
          <a:stretch>
            <a:fillRect/>
          </a:stretch>
        </p:blipFill>
        <p:spPr>
          <a:xfrm>
            <a:off x="9450100" y="3944915"/>
            <a:ext cx="799706" cy="166819"/>
          </a:xfrm>
          <a:prstGeom prst="rect">
            <a:avLst/>
          </a:prstGeom>
        </p:spPr>
      </p:pic>
      <p:sp>
        <p:nvSpPr>
          <p:cNvPr id="21" name="TextBox 20">
            <a:extLst>
              <a:ext uri="{FF2B5EF4-FFF2-40B4-BE49-F238E27FC236}">
                <a16:creationId xmlns:a16="http://schemas.microsoft.com/office/drawing/2014/main" id="{31872731-3F7B-4B48-A378-6BC5AEF27B22}"/>
              </a:ext>
            </a:extLst>
          </p:cNvPr>
          <p:cNvSpPr txBox="1"/>
          <p:nvPr/>
        </p:nvSpPr>
        <p:spPr>
          <a:xfrm rot="5400000">
            <a:off x="9698864" y="3796034"/>
            <a:ext cx="3906815" cy="523220"/>
          </a:xfrm>
          <a:prstGeom prst="rect">
            <a:avLst/>
          </a:prstGeom>
          <a:noFill/>
        </p:spPr>
        <p:txBody>
          <a:bodyPr wrap="square" rtlCol="0">
            <a:spAutoFit/>
          </a:bodyPr>
          <a:lstStyle/>
          <a:p>
            <a:pPr algn="ctr" fontAlgn="base"/>
            <a:r>
              <a:rPr lang="en-US" sz="1400" dirty="0">
                <a:solidFill>
                  <a:schemeClr val="tx1">
                    <a:lumMod val="65000"/>
                    <a:lumOff val="35000"/>
                  </a:schemeClr>
                </a:solidFill>
              </a:rPr>
              <a:t>Average organizational cost to a US business after a data breach (in million U.S. dollars)</a:t>
            </a:r>
            <a:r>
              <a:rPr lang="en-US" sz="1400" baseline="30000" dirty="0">
                <a:solidFill>
                  <a:schemeClr val="tx1">
                    <a:lumMod val="65000"/>
                    <a:lumOff val="35000"/>
                  </a:schemeClr>
                </a:solidFill>
              </a:rPr>
              <a:t>2</a:t>
            </a:r>
          </a:p>
        </p:txBody>
      </p:sp>
      <p:sp>
        <p:nvSpPr>
          <p:cNvPr id="22" name="TextBox 21">
            <a:extLst>
              <a:ext uri="{FF2B5EF4-FFF2-40B4-BE49-F238E27FC236}">
                <a16:creationId xmlns:a16="http://schemas.microsoft.com/office/drawing/2014/main" id="{4DB353EC-4F07-7B4C-BF18-3605B8414293}"/>
              </a:ext>
            </a:extLst>
          </p:cNvPr>
          <p:cNvSpPr txBox="1"/>
          <p:nvPr/>
        </p:nvSpPr>
        <p:spPr>
          <a:xfrm>
            <a:off x="138093" y="6436043"/>
            <a:ext cx="10206182" cy="400110"/>
          </a:xfrm>
          <a:prstGeom prst="rect">
            <a:avLst/>
          </a:prstGeom>
          <a:noFill/>
        </p:spPr>
        <p:txBody>
          <a:bodyPr wrap="square" rtlCol="0">
            <a:spAutoFit/>
          </a:bodyPr>
          <a:lstStyle/>
          <a:p>
            <a:r>
              <a:rPr lang="en-US" sz="1000" dirty="0">
                <a:solidFill>
                  <a:schemeClr val="tx1">
                    <a:lumMod val="65000"/>
                    <a:lumOff val="35000"/>
                  </a:schemeClr>
                </a:solidFill>
              </a:rPr>
              <a:t>1 - https://www.statista.com/statistics/273550/data-breaches-recorded-in-the-united-states-by-number-of-breaches-and-records-exposed</a:t>
            </a:r>
            <a:r>
              <a:rPr lang="en-US" sz="1000" baseline="30000" dirty="0">
                <a:solidFill>
                  <a:schemeClr val="tx1">
                    <a:lumMod val="65000"/>
                    <a:lumOff val="35000"/>
                  </a:schemeClr>
                </a:solidFill>
              </a:rPr>
              <a:t>/</a:t>
            </a:r>
          </a:p>
          <a:p>
            <a:r>
              <a:rPr lang="en-US" sz="1000" dirty="0">
                <a:solidFill>
                  <a:schemeClr val="tx1">
                    <a:lumMod val="65000"/>
                    <a:lumOff val="35000"/>
                  </a:schemeClr>
                </a:solidFill>
              </a:rPr>
              <a:t>2 - https://www.statista.com/statistics/273575/average-organizational-cost-incurred-by-a-data-breach/</a:t>
            </a:r>
          </a:p>
        </p:txBody>
      </p:sp>
      <p:sp>
        <p:nvSpPr>
          <p:cNvPr id="24" name="TextBox 23">
            <a:extLst>
              <a:ext uri="{FF2B5EF4-FFF2-40B4-BE49-F238E27FC236}">
                <a16:creationId xmlns:a16="http://schemas.microsoft.com/office/drawing/2014/main" id="{F07310A5-0EA3-6B4D-AEBC-764D3AA2DB87}"/>
              </a:ext>
            </a:extLst>
          </p:cNvPr>
          <p:cNvSpPr txBox="1"/>
          <p:nvPr/>
        </p:nvSpPr>
        <p:spPr>
          <a:xfrm rot="16200000">
            <a:off x="-1217383" y="3903755"/>
            <a:ext cx="3906816" cy="307777"/>
          </a:xfrm>
          <a:prstGeom prst="rect">
            <a:avLst/>
          </a:prstGeom>
          <a:noFill/>
        </p:spPr>
        <p:txBody>
          <a:bodyPr wrap="square" rtlCol="0">
            <a:spAutoFit/>
          </a:bodyPr>
          <a:lstStyle/>
          <a:p>
            <a:pPr algn="ctr"/>
            <a:r>
              <a:rPr lang="en-US" sz="1400" dirty="0">
                <a:solidFill>
                  <a:schemeClr val="tx1">
                    <a:lumMod val="65000"/>
                    <a:lumOff val="35000"/>
                  </a:schemeClr>
                </a:solidFill>
              </a:rPr>
              <a:t>Annual number of US data breaches (in millions)</a:t>
            </a:r>
            <a:r>
              <a:rPr lang="en-US" sz="1400" baseline="30000" dirty="0">
                <a:solidFill>
                  <a:schemeClr val="tx1">
                    <a:lumMod val="65000"/>
                    <a:lumOff val="35000"/>
                  </a:schemeClr>
                </a:solidFill>
              </a:rPr>
              <a:t>1</a:t>
            </a:r>
          </a:p>
        </p:txBody>
      </p:sp>
      <p:pic>
        <p:nvPicPr>
          <p:cNvPr id="3" name="Picture 2">
            <a:extLst>
              <a:ext uri="{FF2B5EF4-FFF2-40B4-BE49-F238E27FC236}">
                <a16:creationId xmlns:a16="http://schemas.microsoft.com/office/drawing/2014/main" id="{6ABA1F6D-E7DB-5B44-942E-F4AE05B40E10}"/>
              </a:ext>
            </a:extLst>
          </p:cNvPr>
          <p:cNvPicPr>
            <a:picLocks noChangeAspect="1"/>
          </p:cNvPicPr>
          <p:nvPr/>
        </p:nvPicPr>
        <p:blipFill>
          <a:blip r:embed="rId12"/>
          <a:stretch>
            <a:fillRect/>
          </a:stretch>
        </p:blipFill>
        <p:spPr>
          <a:xfrm>
            <a:off x="4707027" y="5470862"/>
            <a:ext cx="918618" cy="400747"/>
          </a:xfrm>
          <a:prstGeom prst="rect">
            <a:avLst/>
          </a:prstGeom>
        </p:spPr>
      </p:pic>
      <p:pic>
        <p:nvPicPr>
          <p:cNvPr id="4" name="Picture 3">
            <a:extLst>
              <a:ext uri="{FF2B5EF4-FFF2-40B4-BE49-F238E27FC236}">
                <a16:creationId xmlns:a16="http://schemas.microsoft.com/office/drawing/2014/main" id="{9A9A1782-5526-014E-9E4B-5373031174E1}"/>
              </a:ext>
            </a:extLst>
          </p:cNvPr>
          <p:cNvPicPr>
            <a:picLocks noChangeAspect="1"/>
          </p:cNvPicPr>
          <p:nvPr/>
        </p:nvPicPr>
        <p:blipFill>
          <a:blip r:embed="rId13"/>
          <a:stretch>
            <a:fillRect/>
          </a:stretch>
        </p:blipFill>
        <p:spPr>
          <a:xfrm>
            <a:off x="5371687" y="4887182"/>
            <a:ext cx="493731" cy="493731"/>
          </a:xfrm>
          <a:prstGeom prst="rect">
            <a:avLst/>
          </a:prstGeom>
        </p:spPr>
      </p:pic>
      <p:pic>
        <p:nvPicPr>
          <p:cNvPr id="7" name="Picture 6">
            <a:extLst>
              <a:ext uri="{FF2B5EF4-FFF2-40B4-BE49-F238E27FC236}">
                <a16:creationId xmlns:a16="http://schemas.microsoft.com/office/drawing/2014/main" id="{51A509F0-C384-484D-BB79-D991B7027E1E}"/>
              </a:ext>
            </a:extLst>
          </p:cNvPr>
          <p:cNvPicPr>
            <a:picLocks noChangeAspect="1"/>
          </p:cNvPicPr>
          <p:nvPr/>
        </p:nvPicPr>
        <p:blipFill rotWithShape="1">
          <a:blip r:embed="rId14"/>
          <a:srcRect t="34527" b="28937"/>
          <a:stretch/>
        </p:blipFill>
        <p:spPr>
          <a:xfrm>
            <a:off x="3155631" y="4947564"/>
            <a:ext cx="1095106" cy="400110"/>
          </a:xfrm>
          <a:prstGeom prst="rect">
            <a:avLst/>
          </a:prstGeom>
        </p:spPr>
      </p:pic>
      <p:pic>
        <p:nvPicPr>
          <p:cNvPr id="9" name="Picture 8">
            <a:extLst>
              <a:ext uri="{FF2B5EF4-FFF2-40B4-BE49-F238E27FC236}">
                <a16:creationId xmlns:a16="http://schemas.microsoft.com/office/drawing/2014/main" id="{BD74A3B0-E395-FE48-B07E-FF3976CEF2E5}"/>
              </a:ext>
            </a:extLst>
          </p:cNvPr>
          <p:cNvPicPr>
            <a:picLocks noChangeAspect="1"/>
          </p:cNvPicPr>
          <p:nvPr/>
        </p:nvPicPr>
        <p:blipFill>
          <a:blip r:embed="rId15"/>
          <a:stretch>
            <a:fillRect/>
          </a:stretch>
        </p:blipFill>
        <p:spPr>
          <a:xfrm>
            <a:off x="3150086" y="5577441"/>
            <a:ext cx="1132546" cy="212352"/>
          </a:xfrm>
          <a:prstGeom prst="rect">
            <a:avLst/>
          </a:prstGeom>
        </p:spPr>
      </p:pic>
      <p:pic>
        <p:nvPicPr>
          <p:cNvPr id="10" name="Picture 9">
            <a:extLst>
              <a:ext uri="{FF2B5EF4-FFF2-40B4-BE49-F238E27FC236}">
                <a16:creationId xmlns:a16="http://schemas.microsoft.com/office/drawing/2014/main" id="{5D7DA53D-42A1-8F4C-BE2E-4BADF4C2E2B5}"/>
              </a:ext>
            </a:extLst>
          </p:cNvPr>
          <p:cNvPicPr>
            <a:picLocks noChangeAspect="1"/>
          </p:cNvPicPr>
          <p:nvPr/>
        </p:nvPicPr>
        <p:blipFill>
          <a:blip r:embed="rId16"/>
          <a:stretch>
            <a:fillRect/>
          </a:stretch>
        </p:blipFill>
        <p:spPr>
          <a:xfrm>
            <a:off x="1639484" y="5584420"/>
            <a:ext cx="1171644" cy="179262"/>
          </a:xfrm>
          <a:prstGeom prst="rect">
            <a:avLst/>
          </a:prstGeom>
        </p:spPr>
      </p:pic>
      <p:pic>
        <p:nvPicPr>
          <p:cNvPr id="11" name="Picture 10">
            <a:extLst>
              <a:ext uri="{FF2B5EF4-FFF2-40B4-BE49-F238E27FC236}">
                <a16:creationId xmlns:a16="http://schemas.microsoft.com/office/drawing/2014/main" id="{5C3B0CE0-2190-D948-81D5-8F95CBCF0B51}"/>
              </a:ext>
            </a:extLst>
          </p:cNvPr>
          <p:cNvPicPr>
            <a:picLocks noChangeAspect="1"/>
          </p:cNvPicPr>
          <p:nvPr/>
        </p:nvPicPr>
        <p:blipFill>
          <a:blip r:embed="rId17"/>
          <a:stretch>
            <a:fillRect/>
          </a:stretch>
        </p:blipFill>
        <p:spPr>
          <a:xfrm>
            <a:off x="1592721" y="5071742"/>
            <a:ext cx="334622" cy="334622"/>
          </a:xfrm>
          <a:prstGeom prst="rect">
            <a:avLst/>
          </a:prstGeom>
        </p:spPr>
      </p:pic>
      <p:pic>
        <p:nvPicPr>
          <p:cNvPr id="12" name="Picture 11">
            <a:extLst>
              <a:ext uri="{FF2B5EF4-FFF2-40B4-BE49-F238E27FC236}">
                <a16:creationId xmlns:a16="http://schemas.microsoft.com/office/drawing/2014/main" id="{52C410B7-8D68-E345-BBAE-39B22F09C8B5}"/>
              </a:ext>
            </a:extLst>
          </p:cNvPr>
          <p:cNvPicPr>
            <a:picLocks noChangeAspect="1"/>
          </p:cNvPicPr>
          <p:nvPr/>
        </p:nvPicPr>
        <p:blipFill>
          <a:blip r:embed="rId18"/>
          <a:stretch>
            <a:fillRect/>
          </a:stretch>
        </p:blipFill>
        <p:spPr>
          <a:xfrm>
            <a:off x="9159596" y="4556674"/>
            <a:ext cx="1472870" cy="598639"/>
          </a:xfrm>
          <a:prstGeom prst="rect">
            <a:avLst/>
          </a:prstGeom>
        </p:spPr>
      </p:pic>
    </p:spTree>
    <p:extLst>
      <p:ext uri="{BB962C8B-B14F-4D97-AF65-F5344CB8AC3E}">
        <p14:creationId xmlns:p14="http://schemas.microsoft.com/office/powerpoint/2010/main" val="87103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5A7A1A-7647-A441-BE43-67E32E89AB1D}"/>
              </a:ext>
            </a:extLst>
          </p:cNvPr>
          <p:cNvSpPr/>
          <p:nvPr/>
        </p:nvSpPr>
        <p:spPr>
          <a:xfrm>
            <a:off x="0" y="1877292"/>
            <a:ext cx="12192000" cy="3850403"/>
          </a:xfrm>
          <a:prstGeom prst="rect">
            <a:avLst/>
          </a:prstGeom>
          <a:solidFill>
            <a:schemeClr val="bg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FE3339-3868-D14D-B5EB-8A823890B180}"/>
              </a:ext>
            </a:extLst>
          </p:cNvPr>
          <p:cNvSpPr>
            <a:spLocks noGrp="1"/>
          </p:cNvSpPr>
          <p:nvPr>
            <p:ph type="title"/>
          </p:nvPr>
        </p:nvSpPr>
        <p:spPr/>
        <p:txBody>
          <a:bodyPr>
            <a:normAutofit/>
          </a:bodyPr>
          <a:lstStyle/>
          <a:p>
            <a:r>
              <a:rPr lang="en-US" sz="4000" dirty="0"/>
              <a:t>Product Overview</a:t>
            </a:r>
          </a:p>
        </p:txBody>
      </p:sp>
      <p:pic>
        <p:nvPicPr>
          <p:cNvPr id="7" name="Picture 6">
            <a:extLst>
              <a:ext uri="{FF2B5EF4-FFF2-40B4-BE49-F238E27FC236}">
                <a16:creationId xmlns:a16="http://schemas.microsoft.com/office/drawing/2014/main" id="{7FD4C5D2-BA23-384C-91E6-D55B2C82E606}"/>
              </a:ext>
            </a:extLst>
          </p:cNvPr>
          <p:cNvPicPr>
            <a:picLocks noChangeAspect="1"/>
          </p:cNvPicPr>
          <p:nvPr/>
        </p:nvPicPr>
        <p:blipFill>
          <a:blip r:embed="rId3"/>
          <a:stretch>
            <a:fillRect/>
          </a:stretch>
        </p:blipFill>
        <p:spPr>
          <a:xfrm>
            <a:off x="4944868" y="3308658"/>
            <a:ext cx="927895" cy="873313"/>
          </a:xfrm>
          <a:prstGeom prst="rect">
            <a:avLst/>
          </a:prstGeom>
        </p:spPr>
      </p:pic>
      <p:pic>
        <p:nvPicPr>
          <p:cNvPr id="8" name="Picture 7">
            <a:extLst>
              <a:ext uri="{FF2B5EF4-FFF2-40B4-BE49-F238E27FC236}">
                <a16:creationId xmlns:a16="http://schemas.microsoft.com/office/drawing/2014/main" id="{9B03963B-D578-A647-8627-64B0AF0CA674}"/>
              </a:ext>
            </a:extLst>
          </p:cNvPr>
          <p:cNvPicPr>
            <a:picLocks noChangeAspect="1"/>
          </p:cNvPicPr>
          <p:nvPr/>
        </p:nvPicPr>
        <p:blipFill>
          <a:blip r:embed="rId4"/>
          <a:stretch>
            <a:fillRect/>
          </a:stretch>
        </p:blipFill>
        <p:spPr>
          <a:xfrm>
            <a:off x="1380787" y="3308658"/>
            <a:ext cx="619437" cy="763235"/>
          </a:xfrm>
          <a:prstGeom prst="rect">
            <a:avLst/>
          </a:prstGeom>
        </p:spPr>
      </p:pic>
      <p:pic>
        <p:nvPicPr>
          <p:cNvPr id="10" name="Picture 9">
            <a:extLst>
              <a:ext uri="{FF2B5EF4-FFF2-40B4-BE49-F238E27FC236}">
                <a16:creationId xmlns:a16="http://schemas.microsoft.com/office/drawing/2014/main" id="{076C7D6D-5EE6-064A-A9DB-1B3393808A72}"/>
              </a:ext>
            </a:extLst>
          </p:cNvPr>
          <p:cNvPicPr>
            <a:picLocks noChangeAspect="1"/>
          </p:cNvPicPr>
          <p:nvPr/>
        </p:nvPicPr>
        <p:blipFill>
          <a:blip r:embed="rId5"/>
          <a:stretch>
            <a:fillRect/>
          </a:stretch>
        </p:blipFill>
        <p:spPr>
          <a:xfrm>
            <a:off x="8220771" y="3397329"/>
            <a:ext cx="1019449" cy="828898"/>
          </a:xfrm>
          <a:prstGeom prst="rect">
            <a:avLst/>
          </a:prstGeom>
        </p:spPr>
      </p:pic>
      <p:sp>
        <p:nvSpPr>
          <p:cNvPr id="11" name="Slide Number Placeholder 10">
            <a:extLst>
              <a:ext uri="{FF2B5EF4-FFF2-40B4-BE49-F238E27FC236}">
                <a16:creationId xmlns:a16="http://schemas.microsoft.com/office/drawing/2014/main" id="{9EDBD73D-4D00-4F47-B6B8-2D5D91F99CAE}"/>
              </a:ext>
            </a:extLst>
          </p:cNvPr>
          <p:cNvSpPr>
            <a:spLocks noGrp="1"/>
          </p:cNvSpPr>
          <p:nvPr>
            <p:ph type="sldNum" sz="quarter" idx="12"/>
          </p:nvPr>
        </p:nvSpPr>
        <p:spPr/>
        <p:txBody>
          <a:bodyPr/>
          <a:lstStyle/>
          <a:p>
            <a:fld id="{9AA75AF3-294A-7B49-9B76-9EAAB2AD0144}" type="slidenum">
              <a:rPr lang="en-US" smtClean="0"/>
              <a:t>6</a:t>
            </a:fld>
            <a:endParaRPr lang="en-US" dirty="0"/>
          </a:p>
        </p:txBody>
      </p:sp>
      <p:sp>
        <p:nvSpPr>
          <p:cNvPr id="13" name="TextBox 12">
            <a:extLst>
              <a:ext uri="{FF2B5EF4-FFF2-40B4-BE49-F238E27FC236}">
                <a16:creationId xmlns:a16="http://schemas.microsoft.com/office/drawing/2014/main" id="{781E1A7A-2C1A-E248-9399-A710DD762B28}"/>
              </a:ext>
            </a:extLst>
          </p:cNvPr>
          <p:cNvSpPr txBox="1"/>
          <p:nvPr/>
        </p:nvSpPr>
        <p:spPr>
          <a:xfrm>
            <a:off x="1380787" y="4483172"/>
            <a:ext cx="2774576" cy="1292662"/>
          </a:xfrm>
          <a:prstGeom prst="rect">
            <a:avLst/>
          </a:prstGeom>
          <a:noFill/>
        </p:spPr>
        <p:txBody>
          <a:bodyPr wrap="square" rtlCol="0">
            <a:spAutoFit/>
          </a:bodyPr>
          <a:lstStyle/>
          <a:p>
            <a:r>
              <a:rPr lang="en-US" sz="2000" b="1" dirty="0">
                <a:solidFill>
                  <a:schemeClr val="accent1"/>
                </a:solidFill>
              </a:rPr>
              <a:t>MANAGEMENT</a:t>
            </a:r>
            <a:r>
              <a:rPr lang="en-US" sz="2000" dirty="0"/>
              <a:t> </a:t>
            </a:r>
            <a:br>
              <a:rPr lang="en-US" sz="2000" dirty="0"/>
            </a:br>
            <a:r>
              <a:rPr lang="en-US" sz="2000" dirty="0"/>
              <a:t>Telecom Lifecycle Management (TLM)</a:t>
            </a:r>
          </a:p>
          <a:p>
            <a:endParaRPr lang="en-US" dirty="0"/>
          </a:p>
        </p:txBody>
      </p:sp>
      <p:sp>
        <p:nvSpPr>
          <p:cNvPr id="14" name="TextBox 13">
            <a:extLst>
              <a:ext uri="{FF2B5EF4-FFF2-40B4-BE49-F238E27FC236}">
                <a16:creationId xmlns:a16="http://schemas.microsoft.com/office/drawing/2014/main" id="{D17F6E87-B9B6-3C41-8842-40EF2021E2B9}"/>
              </a:ext>
            </a:extLst>
          </p:cNvPr>
          <p:cNvSpPr txBox="1"/>
          <p:nvPr/>
        </p:nvSpPr>
        <p:spPr>
          <a:xfrm>
            <a:off x="4830622" y="4483172"/>
            <a:ext cx="2776368" cy="1292662"/>
          </a:xfrm>
          <a:prstGeom prst="rect">
            <a:avLst/>
          </a:prstGeom>
          <a:noFill/>
        </p:spPr>
        <p:txBody>
          <a:bodyPr wrap="square" rtlCol="0">
            <a:spAutoFit/>
          </a:bodyPr>
          <a:lstStyle/>
          <a:p>
            <a:r>
              <a:rPr lang="en-US" sz="2000" b="1" dirty="0">
                <a:solidFill>
                  <a:schemeClr val="accent1"/>
                </a:solidFill>
              </a:rPr>
              <a:t>SECURITY</a:t>
            </a:r>
          </a:p>
          <a:p>
            <a:r>
              <a:rPr lang="en-US" sz="2000" dirty="0"/>
              <a:t>Identity Management (IdM)</a:t>
            </a:r>
          </a:p>
          <a:p>
            <a:endParaRPr lang="en-US" dirty="0"/>
          </a:p>
        </p:txBody>
      </p:sp>
      <p:sp>
        <p:nvSpPr>
          <p:cNvPr id="15" name="TextBox 14">
            <a:extLst>
              <a:ext uri="{FF2B5EF4-FFF2-40B4-BE49-F238E27FC236}">
                <a16:creationId xmlns:a16="http://schemas.microsoft.com/office/drawing/2014/main" id="{C367D3D0-02DD-104B-A272-A0860CFE9192}"/>
              </a:ext>
            </a:extLst>
          </p:cNvPr>
          <p:cNvSpPr txBox="1"/>
          <p:nvPr/>
        </p:nvSpPr>
        <p:spPr>
          <a:xfrm>
            <a:off x="8011948" y="4487710"/>
            <a:ext cx="3718556" cy="984885"/>
          </a:xfrm>
          <a:prstGeom prst="rect">
            <a:avLst/>
          </a:prstGeom>
          <a:noFill/>
        </p:spPr>
        <p:txBody>
          <a:bodyPr wrap="square" rtlCol="0">
            <a:spAutoFit/>
          </a:bodyPr>
          <a:lstStyle/>
          <a:p>
            <a:r>
              <a:rPr lang="en-US" sz="2000" b="1" dirty="0">
                <a:solidFill>
                  <a:schemeClr val="accent1"/>
                </a:solidFill>
              </a:rPr>
              <a:t>VISIBILITY</a:t>
            </a:r>
            <a:r>
              <a:rPr lang="en-US" sz="2000" b="1" dirty="0"/>
              <a:t> </a:t>
            </a:r>
          </a:p>
          <a:p>
            <a:r>
              <a:rPr lang="en-US" sz="2000" dirty="0"/>
              <a:t>Telecom Digital Billing &amp; Analytics</a:t>
            </a:r>
          </a:p>
          <a:p>
            <a:endParaRPr lang="en-US" dirty="0"/>
          </a:p>
        </p:txBody>
      </p:sp>
      <p:sp>
        <p:nvSpPr>
          <p:cNvPr id="18" name="TextBox 17">
            <a:extLst>
              <a:ext uri="{FF2B5EF4-FFF2-40B4-BE49-F238E27FC236}">
                <a16:creationId xmlns:a16="http://schemas.microsoft.com/office/drawing/2014/main" id="{A595839F-102D-FC43-98E1-346B8F3F97BE}"/>
              </a:ext>
            </a:extLst>
          </p:cNvPr>
          <p:cNvSpPr txBox="1"/>
          <p:nvPr/>
        </p:nvSpPr>
        <p:spPr>
          <a:xfrm>
            <a:off x="854091" y="2046498"/>
            <a:ext cx="9767060" cy="523220"/>
          </a:xfrm>
          <a:prstGeom prst="rect">
            <a:avLst/>
          </a:prstGeom>
          <a:noFill/>
        </p:spPr>
        <p:txBody>
          <a:bodyPr wrap="square" rtlCol="0">
            <a:spAutoFit/>
          </a:bodyPr>
          <a:lstStyle/>
          <a:p>
            <a:r>
              <a:rPr lang="en-US" sz="2800" b="1" dirty="0"/>
              <a:t>Trusted Mobility Management (TM2) - Full Solutions Suite</a:t>
            </a:r>
          </a:p>
        </p:txBody>
      </p:sp>
      <p:cxnSp>
        <p:nvCxnSpPr>
          <p:cNvPr id="23" name="Straight Connector 22">
            <a:extLst>
              <a:ext uri="{FF2B5EF4-FFF2-40B4-BE49-F238E27FC236}">
                <a16:creationId xmlns:a16="http://schemas.microsoft.com/office/drawing/2014/main" id="{E2627AB3-B180-1E4C-B0B2-E3BAC78B8F61}"/>
              </a:ext>
            </a:extLst>
          </p:cNvPr>
          <p:cNvCxnSpPr>
            <a:cxnSpLocks/>
          </p:cNvCxnSpPr>
          <p:nvPr/>
        </p:nvCxnSpPr>
        <p:spPr>
          <a:xfrm>
            <a:off x="1227048" y="3015646"/>
            <a:ext cx="0" cy="1467526"/>
          </a:xfrm>
          <a:prstGeom prst="line">
            <a:avLst/>
          </a:prstGeom>
          <a:ln w="12700">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8ACC86-9F7A-C244-8EE6-29F3F0B2FF77}"/>
              </a:ext>
            </a:extLst>
          </p:cNvPr>
          <p:cNvCxnSpPr>
            <a:cxnSpLocks/>
          </p:cNvCxnSpPr>
          <p:nvPr/>
        </p:nvCxnSpPr>
        <p:spPr>
          <a:xfrm>
            <a:off x="0" y="2967808"/>
            <a:ext cx="12192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1EEDE8-1770-9040-937D-DA02ABBFEFAC}"/>
              </a:ext>
            </a:extLst>
          </p:cNvPr>
          <p:cNvCxnSpPr>
            <a:cxnSpLocks/>
          </p:cNvCxnSpPr>
          <p:nvPr/>
        </p:nvCxnSpPr>
        <p:spPr>
          <a:xfrm>
            <a:off x="4735343" y="3015646"/>
            <a:ext cx="0" cy="1467526"/>
          </a:xfrm>
          <a:prstGeom prst="line">
            <a:avLst/>
          </a:prstGeom>
          <a:ln w="12700">
            <a:headEnd type="none" w="lg" len="lg"/>
            <a:tailEnd type="oval"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74D455-EF15-2540-BEE5-08145FB930F0}"/>
              </a:ext>
            </a:extLst>
          </p:cNvPr>
          <p:cNvCxnSpPr>
            <a:cxnSpLocks/>
          </p:cNvCxnSpPr>
          <p:nvPr/>
        </p:nvCxnSpPr>
        <p:spPr>
          <a:xfrm>
            <a:off x="7938363" y="2967808"/>
            <a:ext cx="0" cy="1467526"/>
          </a:xfrm>
          <a:prstGeom prst="line">
            <a:avLst/>
          </a:prstGeom>
          <a:ln w="12700">
            <a:headEnd type="none" w="lg" len="lg"/>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4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09DB99-6B09-2049-AD11-F67D7A6BC8F7}"/>
              </a:ext>
            </a:extLst>
          </p:cNvPr>
          <p:cNvSpPr/>
          <p:nvPr/>
        </p:nvSpPr>
        <p:spPr>
          <a:xfrm>
            <a:off x="6684264" y="5030004"/>
            <a:ext cx="5541160" cy="1838958"/>
          </a:xfrm>
          <a:prstGeom prst="rect">
            <a:avLst/>
          </a:prstGeom>
          <a:gradFill>
            <a:gsLst>
              <a:gs pos="0">
                <a:schemeClr val="tx1">
                  <a:alpha val="0"/>
                </a:schemeClr>
              </a:gs>
              <a:gs pos="100000">
                <a:schemeClr val="tx1">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30A367-0CBB-0E49-A315-CC41DCB7131B}"/>
              </a:ext>
            </a:extLst>
          </p:cNvPr>
          <p:cNvSpPr/>
          <p:nvPr/>
        </p:nvSpPr>
        <p:spPr>
          <a:xfrm>
            <a:off x="0" y="0"/>
            <a:ext cx="6684264" cy="6858000"/>
          </a:xfrm>
          <a:prstGeom prst="rect">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AE0EC08B-0A5D-9E44-8B16-F4D532D4D4B7}"/>
              </a:ext>
            </a:extLst>
          </p:cNvPr>
          <p:cNvPicPr>
            <a:picLocks noChangeAspect="1"/>
          </p:cNvPicPr>
          <p:nvPr/>
        </p:nvPicPr>
        <p:blipFill rotWithShape="1">
          <a:blip r:embed="rId3">
            <a:alphaModFix amt="20000"/>
          </a:blip>
          <a:srcRect l="13931"/>
          <a:stretch/>
        </p:blipFill>
        <p:spPr>
          <a:xfrm>
            <a:off x="0" y="0"/>
            <a:ext cx="2126022" cy="6858000"/>
          </a:xfrm>
          <a:prstGeom prst="rect">
            <a:avLst/>
          </a:prstGeom>
        </p:spPr>
      </p:pic>
      <p:pic>
        <p:nvPicPr>
          <p:cNvPr id="5" name="Picture 4">
            <a:extLst>
              <a:ext uri="{FF2B5EF4-FFF2-40B4-BE49-F238E27FC236}">
                <a16:creationId xmlns:a16="http://schemas.microsoft.com/office/drawing/2014/main" id="{59D6C567-A213-9E41-8056-CE230509A666}"/>
              </a:ext>
            </a:extLst>
          </p:cNvPr>
          <p:cNvPicPr>
            <a:picLocks noChangeAspect="1"/>
          </p:cNvPicPr>
          <p:nvPr/>
        </p:nvPicPr>
        <p:blipFill>
          <a:blip r:embed="rId4"/>
          <a:stretch>
            <a:fillRect/>
          </a:stretch>
        </p:blipFill>
        <p:spPr>
          <a:xfrm>
            <a:off x="7332961" y="1783931"/>
            <a:ext cx="4441686" cy="2615915"/>
          </a:xfrm>
          <a:prstGeom prst="rect">
            <a:avLst/>
          </a:prstGeom>
        </p:spPr>
      </p:pic>
      <p:sp>
        <p:nvSpPr>
          <p:cNvPr id="11" name="Rectangle 10">
            <a:extLst>
              <a:ext uri="{FF2B5EF4-FFF2-40B4-BE49-F238E27FC236}">
                <a16:creationId xmlns:a16="http://schemas.microsoft.com/office/drawing/2014/main" id="{07510C9A-12A8-9A4E-BD2B-AA6C4197A0C6}"/>
              </a:ext>
            </a:extLst>
          </p:cNvPr>
          <p:cNvSpPr/>
          <p:nvPr/>
        </p:nvSpPr>
        <p:spPr>
          <a:xfrm>
            <a:off x="0" y="0"/>
            <a:ext cx="6684264" cy="2772697"/>
          </a:xfrm>
          <a:prstGeom prst="rect">
            <a:avLst/>
          </a:prstGeom>
          <a:gradFill>
            <a:gsLst>
              <a:gs pos="0">
                <a:schemeClr val="tx1">
                  <a:alpha val="39000"/>
                </a:schemeClr>
              </a:gs>
              <a:gs pos="99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FE0E2D02-1473-B846-8825-D53FFB41B971}"/>
              </a:ext>
            </a:extLst>
          </p:cNvPr>
          <p:cNvSpPr>
            <a:spLocks noGrp="1"/>
          </p:cNvSpPr>
          <p:nvPr>
            <p:ph type="sldNum" sz="quarter" idx="12"/>
          </p:nvPr>
        </p:nvSpPr>
        <p:spPr/>
        <p:txBody>
          <a:bodyPr/>
          <a:lstStyle/>
          <a:p>
            <a:fld id="{9AA75AF3-294A-7B49-9B76-9EAAB2AD0144}" type="slidenum">
              <a:rPr lang="en-US" smtClean="0"/>
              <a:t>7</a:t>
            </a:fld>
            <a:endParaRPr lang="en-US" dirty="0"/>
          </a:p>
        </p:txBody>
      </p:sp>
      <p:cxnSp>
        <p:nvCxnSpPr>
          <p:cNvPr id="17" name="Straight Connector 16">
            <a:extLst>
              <a:ext uri="{FF2B5EF4-FFF2-40B4-BE49-F238E27FC236}">
                <a16:creationId xmlns:a16="http://schemas.microsoft.com/office/drawing/2014/main" id="{0CAE7FDC-D8C8-E44B-947B-699F151BEEC7}"/>
              </a:ext>
            </a:extLst>
          </p:cNvPr>
          <p:cNvCxnSpPr>
            <a:cxnSpLocks/>
          </p:cNvCxnSpPr>
          <p:nvPr/>
        </p:nvCxnSpPr>
        <p:spPr>
          <a:xfrm>
            <a:off x="0" y="1038538"/>
            <a:ext cx="531628" cy="0"/>
          </a:xfrm>
          <a:prstGeom prst="line">
            <a:avLst/>
          </a:prstGeom>
          <a:ln w="50800">
            <a:tailEnd type="ova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D97ACF-DCCB-4C49-8A9D-B88A628B7A48}"/>
              </a:ext>
            </a:extLst>
          </p:cNvPr>
          <p:cNvSpPr>
            <a:spLocks noGrp="1"/>
          </p:cNvSpPr>
          <p:nvPr>
            <p:ph idx="1"/>
          </p:nvPr>
        </p:nvSpPr>
        <p:spPr>
          <a:xfrm>
            <a:off x="844308" y="2082949"/>
            <a:ext cx="5810626" cy="4411432"/>
          </a:xfrm>
        </p:spPr>
        <p:txBody>
          <a:bodyPr>
            <a:noAutofit/>
          </a:bodyPr>
          <a:lstStyle/>
          <a:p>
            <a:pPr marL="176213" indent="0">
              <a:spcAft>
                <a:spcPts val="600"/>
              </a:spcAft>
              <a:buNone/>
            </a:pPr>
            <a:r>
              <a:rPr lang="en-US" sz="3100" i="1" dirty="0">
                <a:solidFill>
                  <a:schemeClr val="bg1"/>
                </a:solidFill>
              </a:rPr>
              <a:t>WidePoint – the </a:t>
            </a:r>
            <a:r>
              <a:rPr lang="en-US" sz="3100" b="1" i="1" dirty="0">
                <a:solidFill>
                  <a:schemeClr val="bg1"/>
                </a:solidFill>
              </a:rPr>
              <a:t>leading TLM provider to the U.S. public sector</a:t>
            </a:r>
          </a:p>
          <a:p>
            <a:pPr marL="461963" indent="-285750">
              <a:spcAft>
                <a:spcPts val="600"/>
              </a:spcAft>
            </a:pPr>
            <a:r>
              <a:rPr lang="en-US" sz="2200" b="1" dirty="0">
                <a:solidFill>
                  <a:schemeClr val="bg1"/>
                </a:solidFill>
              </a:rPr>
              <a:t>Manages</a:t>
            </a:r>
            <a:r>
              <a:rPr lang="en-US" sz="2200" dirty="0">
                <a:solidFill>
                  <a:schemeClr val="bg1"/>
                </a:solidFill>
              </a:rPr>
              <a:t> all aspects of an enterprise’s </a:t>
            </a:r>
            <a:r>
              <a:rPr lang="en-US" sz="2200" b="1" dirty="0">
                <a:solidFill>
                  <a:schemeClr val="bg1"/>
                </a:solidFill>
              </a:rPr>
              <a:t>telecom assets and services </a:t>
            </a:r>
            <a:r>
              <a:rPr lang="en-US" sz="2200" dirty="0">
                <a:solidFill>
                  <a:schemeClr val="bg1"/>
                </a:solidFill>
              </a:rPr>
              <a:t>(e.g., landlines, mobile, IoT devices, etc.)</a:t>
            </a:r>
          </a:p>
          <a:p>
            <a:pPr marL="461963" indent="-285750">
              <a:spcAft>
                <a:spcPts val="600"/>
              </a:spcAft>
            </a:pPr>
            <a:r>
              <a:rPr lang="en-US" sz="2200" dirty="0">
                <a:solidFill>
                  <a:schemeClr val="bg1"/>
                </a:solidFill>
              </a:rPr>
              <a:t>Customized, flexible implementation</a:t>
            </a:r>
          </a:p>
          <a:p>
            <a:pPr marL="461963" indent="-285750">
              <a:spcAft>
                <a:spcPts val="600"/>
              </a:spcAft>
            </a:pPr>
            <a:r>
              <a:rPr lang="en-US" sz="2200" dirty="0">
                <a:solidFill>
                  <a:schemeClr val="bg1"/>
                </a:solidFill>
              </a:rPr>
              <a:t>Delivered using a </a:t>
            </a:r>
            <a:r>
              <a:rPr lang="en-US" sz="2200" b="1" dirty="0">
                <a:solidFill>
                  <a:schemeClr val="bg1"/>
                </a:solidFill>
              </a:rPr>
              <a:t>managed services model</a:t>
            </a:r>
          </a:p>
          <a:p>
            <a:pPr marL="461963" indent="-285750">
              <a:spcAft>
                <a:spcPts val="600"/>
              </a:spcAft>
            </a:pPr>
            <a:r>
              <a:rPr lang="en-US" sz="2200" dirty="0">
                <a:solidFill>
                  <a:schemeClr val="bg1"/>
                </a:solidFill>
              </a:rPr>
              <a:t>Enhanced security </a:t>
            </a:r>
          </a:p>
          <a:p>
            <a:pPr marL="461963" indent="-285750">
              <a:spcAft>
                <a:spcPts val="600"/>
              </a:spcAft>
            </a:pPr>
            <a:r>
              <a:rPr lang="en-US" sz="2200" dirty="0">
                <a:solidFill>
                  <a:schemeClr val="bg1"/>
                </a:solidFill>
              </a:rPr>
              <a:t>Supported by </a:t>
            </a:r>
            <a:r>
              <a:rPr lang="en-US" sz="2200" b="1" dirty="0">
                <a:solidFill>
                  <a:schemeClr val="bg1"/>
                </a:solidFill>
              </a:rPr>
              <a:t>subject matter experts</a:t>
            </a:r>
          </a:p>
        </p:txBody>
      </p:sp>
      <p:sp>
        <p:nvSpPr>
          <p:cNvPr id="2" name="Title 1">
            <a:extLst>
              <a:ext uri="{FF2B5EF4-FFF2-40B4-BE49-F238E27FC236}">
                <a16:creationId xmlns:a16="http://schemas.microsoft.com/office/drawing/2014/main" id="{09882571-83AB-E943-B27C-C80BA76D3F30}"/>
              </a:ext>
            </a:extLst>
          </p:cNvPr>
          <p:cNvSpPr>
            <a:spLocks noGrp="1"/>
          </p:cNvSpPr>
          <p:nvPr>
            <p:ph type="title"/>
          </p:nvPr>
        </p:nvSpPr>
        <p:spPr>
          <a:xfrm>
            <a:off x="838199" y="363619"/>
            <a:ext cx="5846064" cy="1719330"/>
          </a:xfrm>
        </p:spPr>
        <p:txBody>
          <a:bodyPr>
            <a:normAutofit/>
          </a:bodyPr>
          <a:lstStyle/>
          <a:p>
            <a:r>
              <a:rPr lang="en-US" sz="4000" dirty="0">
                <a:solidFill>
                  <a:schemeClr val="bg1"/>
                </a:solidFill>
              </a:rPr>
              <a:t>Telecom Lifecycle Management (TLM)</a:t>
            </a:r>
          </a:p>
        </p:txBody>
      </p:sp>
      <p:sp>
        <p:nvSpPr>
          <p:cNvPr id="6" name="TextBox 5">
            <a:extLst>
              <a:ext uri="{FF2B5EF4-FFF2-40B4-BE49-F238E27FC236}">
                <a16:creationId xmlns:a16="http://schemas.microsoft.com/office/drawing/2014/main" id="{28865736-B825-934C-9640-1BEAE658A49D}"/>
              </a:ext>
            </a:extLst>
          </p:cNvPr>
          <p:cNvSpPr txBox="1"/>
          <p:nvPr/>
        </p:nvSpPr>
        <p:spPr>
          <a:xfrm>
            <a:off x="6966585" y="5115367"/>
            <a:ext cx="5225415" cy="369332"/>
          </a:xfrm>
          <a:prstGeom prst="rect">
            <a:avLst/>
          </a:prstGeom>
          <a:noFill/>
        </p:spPr>
        <p:txBody>
          <a:bodyPr wrap="square" rtlCol="0">
            <a:spAutoFit/>
          </a:bodyPr>
          <a:lstStyle/>
          <a:p>
            <a:r>
              <a:rPr lang="en-US" b="1" dirty="0">
                <a:solidFill>
                  <a:schemeClr val="tx2"/>
                </a:solidFill>
              </a:rPr>
              <a:t>Entrusted by 100+ global enterprises</a:t>
            </a:r>
          </a:p>
        </p:txBody>
      </p:sp>
      <p:pic>
        <p:nvPicPr>
          <p:cNvPr id="23" name="Picture 2" descr="Logo (2014–present)">
            <a:extLst>
              <a:ext uri="{FF2B5EF4-FFF2-40B4-BE49-F238E27FC236}">
                <a16:creationId xmlns:a16="http://schemas.microsoft.com/office/drawing/2014/main" id="{578BE540-4048-1641-BD52-1BFE851E7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7166" y="5597191"/>
            <a:ext cx="1513854" cy="2174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1F106D2-3151-844A-A450-54B79B89B6BF}"/>
              </a:ext>
            </a:extLst>
          </p:cNvPr>
          <p:cNvPicPr>
            <a:picLocks noChangeAspect="1"/>
          </p:cNvPicPr>
          <p:nvPr/>
        </p:nvPicPr>
        <p:blipFill>
          <a:blip r:embed="rId6"/>
          <a:stretch>
            <a:fillRect/>
          </a:stretch>
        </p:blipFill>
        <p:spPr>
          <a:xfrm>
            <a:off x="7056143" y="5577893"/>
            <a:ext cx="759297" cy="572130"/>
          </a:xfrm>
          <a:prstGeom prst="rect">
            <a:avLst/>
          </a:prstGeom>
        </p:spPr>
      </p:pic>
      <p:sp>
        <p:nvSpPr>
          <p:cNvPr id="10" name="Triangle 9">
            <a:extLst>
              <a:ext uri="{FF2B5EF4-FFF2-40B4-BE49-F238E27FC236}">
                <a16:creationId xmlns:a16="http://schemas.microsoft.com/office/drawing/2014/main" id="{10A742DF-5743-8149-9EF9-FCA5394939B9}"/>
              </a:ext>
            </a:extLst>
          </p:cNvPr>
          <p:cNvSpPr/>
          <p:nvPr/>
        </p:nvSpPr>
        <p:spPr>
          <a:xfrm rot="5400000">
            <a:off x="6615263" y="5227742"/>
            <a:ext cx="325959" cy="18795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7A97820-DAAB-A347-8B3A-9C8EB68490FD}"/>
              </a:ext>
            </a:extLst>
          </p:cNvPr>
          <p:cNvCxnSpPr>
            <a:cxnSpLocks/>
            <a:endCxn id="6" idx="3"/>
          </p:cNvCxnSpPr>
          <p:nvPr/>
        </p:nvCxnSpPr>
        <p:spPr>
          <a:xfrm>
            <a:off x="10648709" y="5300033"/>
            <a:ext cx="1543291" cy="0"/>
          </a:xfrm>
          <a:prstGeom prst="line">
            <a:avLst/>
          </a:prstGeom>
          <a:ln w="254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9" name="Picture 18" descr="USCG.png">
            <a:extLst>
              <a:ext uri="{FF2B5EF4-FFF2-40B4-BE49-F238E27FC236}">
                <a16:creationId xmlns:a16="http://schemas.microsoft.com/office/drawing/2014/main" id="{2EE03370-A5F8-40EC-98B1-EAA18A16FB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895" y="5508970"/>
            <a:ext cx="759296" cy="759296"/>
          </a:xfrm>
          <a:prstGeom prst="rect">
            <a:avLst/>
          </a:prstGeom>
        </p:spPr>
      </p:pic>
      <p:pic>
        <p:nvPicPr>
          <p:cNvPr id="21" name="Picture 20">
            <a:extLst>
              <a:ext uri="{FF2B5EF4-FFF2-40B4-BE49-F238E27FC236}">
                <a16:creationId xmlns:a16="http://schemas.microsoft.com/office/drawing/2014/main" id="{A6E8BBBE-05CF-4B9C-A43D-14F7BE97D226}"/>
              </a:ext>
            </a:extLst>
          </p:cNvPr>
          <p:cNvPicPr>
            <a:picLocks noChangeAspect="1"/>
          </p:cNvPicPr>
          <p:nvPr/>
        </p:nvPicPr>
        <p:blipFill>
          <a:blip r:embed="rId8"/>
          <a:stretch>
            <a:fillRect/>
          </a:stretch>
        </p:blipFill>
        <p:spPr>
          <a:xfrm>
            <a:off x="9103159" y="5597191"/>
            <a:ext cx="1104510" cy="845559"/>
          </a:xfrm>
          <a:prstGeom prst="rect">
            <a:avLst/>
          </a:prstGeom>
        </p:spPr>
      </p:pic>
      <p:pic>
        <p:nvPicPr>
          <p:cNvPr id="1026" name="Picture 2" descr="Related image">
            <a:extLst>
              <a:ext uri="{FF2B5EF4-FFF2-40B4-BE49-F238E27FC236}">
                <a16:creationId xmlns:a16="http://schemas.microsoft.com/office/drawing/2014/main" id="{0260B0A9-AA48-433E-9976-1B41A8EB97F0}"/>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21665" b="19883"/>
          <a:stretch/>
        </p:blipFill>
        <p:spPr bwMode="auto">
          <a:xfrm>
            <a:off x="6638223" y="6101221"/>
            <a:ext cx="2561332" cy="84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7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48A2A1-40E0-CC4C-8606-0B405F3A9721}"/>
              </a:ext>
            </a:extLst>
          </p:cNvPr>
          <p:cNvSpPr/>
          <p:nvPr/>
        </p:nvSpPr>
        <p:spPr>
          <a:xfrm>
            <a:off x="6684262" y="5019042"/>
            <a:ext cx="5507737" cy="1838958"/>
          </a:xfrm>
          <a:prstGeom prst="rect">
            <a:avLst/>
          </a:prstGeom>
          <a:gradFill>
            <a:gsLst>
              <a:gs pos="0">
                <a:schemeClr val="tx1">
                  <a:alpha val="0"/>
                </a:schemeClr>
              </a:gs>
              <a:gs pos="100000">
                <a:schemeClr val="tx1">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30A367-0CBB-0E49-A315-CC41DCB7131B}"/>
              </a:ext>
            </a:extLst>
          </p:cNvPr>
          <p:cNvSpPr/>
          <p:nvPr/>
        </p:nvSpPr>
        <p:spPr>
          <a:xfrm>
            <a:off x="0" y="0"/>
            <a:ext cx="6684264" cy="6858000"/>
          </a:xfrm>
          <a:prstGeom prst="rect">
            <a:avLst/>
          </a:prstGeom>
          <a:solidFill>
            <a:schemeClr val="accent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510C9A-12A8-9A4E-BD2B-AA6C4197A0C6}"/>
              </a:ext>
            </a:extLst>
          </p:cNvPr>
          <p:cNvSpPr/>
          <p:nvPr/>
        </p:nvSpPr>
        <p:spPr>
          <a:xfrm>
            <a:off x="1" y="0"/>
            <a:ext cx="6684264" cy="2772697"/>
          </a:xfrm>
          <a:prstGeom prst="rect">
            <a:avLst/>
          </a:prstGeom>
          <a:gradFill>
            <a:gsLst>
              <a:gs pos="0">
                <a:schemeClr val="accent2">
                  <a:lumMod val="50000"/>
                </a:schemeClr>
              </a:gs>
              <a:gs pos="99000">
                <a:schemeClr val="accent2">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0CAE7FDC-D8C8-E44B-947B-699F151BEEC7}"/>
              </a:ext>
            </a:extLst>
          </p:cNvPr>
          <p:cNvCxnSpPr>
            <a:cxnSpLocks/>
          </p:cNvCxnSpPr>
          <p:nvPr/>
        </p:nvCxnSpPr>
        <p:spPr>
          <a:xfrm>
            <a:off x="0" y="1038538"/>
            <a:ext cx="531628" cy="0"/>
          </a:xfrm>
          <a:prstGeom prst="line">
            <a:avLst/>
          </a:prstGeom>
          <a:ln w="50800">
            <a:tailEnd type="ova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E0E2D02-1473-B846-8825-D53FFB41B971}"/>
              </a:ext>
            </a:extLst>
          </p:cNvPr>
          <p:cNvSpPr>
            <a:spLocks noGrp="1"/>
          </p:cNvSpPr>
          <p:nvPr>
            <p:ph type="sldNum" sz="quarter" idx="12"/>
          </p:nvPr>
        </p:nvSpPr>
        <p:spPr/>
        <p:txBody>
          <a:bodyPr/>
          <a:lstStyle/>
          <a:p>
            <a:fld id="{9AA75AF3-294A-7B49-9B76-9EAAB2AD0144}" type="slidenum">
              <a:rPr lang="en-US" smtClean="0"/>
              <a:t>8</a:t>
            </a:fld>
            <a:endParaRPr lang="en-US" dirty="0"/>
          </a:p>
        </p:txBody>
      </p:sp>
      <p:sp>
        <p:nvSpPr>
          <p:cNvPr id="2" name="Title 1">
            <a:extLst>
              <a:ext uri="{FF2B5EF4-FFF2-40B4-BE49-F238E27FC236}">
                <a16:creationId xmlns:a16="http://schemas.microsoft.com/office/drawing/2014/main" id="{09882571-83AB-E943-B27C-C80BA76D3F30}"/>
              </a:ext>
            </a:extLst>
          </p:cNvPr>
          <p:cNvSpPr>
            <a:spLocks noGrp="1"/>
          </p:cNvSpPr>
          <p:nvPr>
            <p:ph type="title"/>
          </p:nvPr>
        </p:nvSpPr>
        <p:spPr>
          <a:xfrm>
            <a:off x="838199" y="640099"/>
            <a:ext cx="6098407" cy="1325563"/>
          </a:xfrm>
        </p:spPr>
        <p:txBody>
          <a:bodyPr>
            <a:normAutofit/>
          </a:bodyPr>
          <a:lstStyle/>
          <a:p>
            <a:r>
              <a:rPr lang="en-US" sz="4000" dirty="0">
                <a:solidFill>
                  <a:schemeClr val="bg1"/>
                </a:solidFill>
              </a:rPr>
              <a:t>Identity Management</a:t>
            </a:r>
            <a:br>
              <a:rPr lang="en-US" sz="4000" dirty="0">
                <a:solidFill>
                  <a:schemeClr val="bg1"/>
                </a:solidFill>
              </a:rPr>
            </a:br>
            <a:r>
              <a:rPr lang="en-US" sz="4000" dirty="0">
                <a:solidFill>
                  <a:schemeClr val="bg1"/>
                </a:solidFill>
              </a:rPr>
              <a:t>(IdM)</a:t>
            </a:r>
          </a:p>
        </p:txBody>
      </p:sp>
      <p:pic>
        <p:nvPicPr>
          <p:cNvPr id="20" name="Picture 19">
            <a:extLst>
              <a:ext uri="{FF2B5EF4-FFF2-40B4-BE49-F238E27FC236}">
                <a16:creationId xmlns:a16="http://schemas.microsoft.com/office/drawing/2014/main" id="{3573706E-0516-9543-A7E4-DA8C0810EC1A}"/>
              </a:ext>
            </a:extLst>
          </p:cNvPr>
          <p:cNvPicPr>
            <a:picLocks noChangeAspect="1"/>
          </p:cNvPicPr>
          <p:nvPr/>
        </p:nvPicPr>
        <p:blipFill rotWithShape="1">
          <a:blip r:embed="rId3">
            <a:alphaModFix amt="20000"/>
          </a:blip>
          <a:srcRect l="13931"/>
          <a:stretch/>
        </p:blipFill>
        <p:spPr>
          <a:xfrm>
            <a:off x="0" y="0"/>
            <a:ext cx="2126022" cy="6858000"/>
          </a:xfrm>
          <a:prstGeom prst="rect">
            <a:avLst/>
          </a:prstGeom>
        </p:spPr>
      </p:pic>
      <p:pic>
        <p:nvPicPr>
          <p:cNvPr id="7" name="Picture 6">
            <a:extLst>
              <a:ext uri="{FF2B5EF4-FFF2-40B4-BE49-F238E27FC236}">
                <a16:creationId xmlns:a16="http://schemas.microsoft.com/office/drawing/2014/main" id="{FF5815A8-CA22-154C-9077-CE6F6ECD6D87}"/>
              </a:ext>
            </a:extLst>
          </p:cNvPr>
          <p:cNvPicPr>
            <a:picLocks noChangeAspect="1"/>
          </p:cNvPicPr>
          <p:nvPr/>
        </p:nvPicPr>
        <p:blipFill>
          <a:blip r:embed="rId4"/>
          <a:stretch>
            <a:fillRect/>
          </a:stretch>
        </p:blipFill>
        <p:spPr>
          <a:xfrm>
            <a:off x="7711842" y="1038538"/>
            <a:ext cx="4044682" cy="3713754"/>
          </a:xfrm>
          <a:prstGeom prst="rect">
            <a:avLst/>
          </a:prstGeom>
        </p:spPr>
      </p:pic>
      <p:sp>
        <p:nvSpPr>
          <p:cNvPr id="13" name="TextBox 12">
            <a:extLst>
              <a:ext uri="{FF2B5EF4-FFF2-40B4-BE49-F238E27FC236}">
                <a16:creationId xmlns:a16="http://schemas.microsoft.com/office/drawing/2014/main" id="{C59283C3-245E-B14B-A040-CC9C990B3F8E}"/>
              </a:ext>
            </a:extLst>
          </p:cNvPr>
          <p:cNvSpPr txBox="1"/>
          <p:nvPr/>
        </p:nvSpPr>
        <p:spPr>
          <a:xfrm>
            <a:off x="6964788" y="5115367"/>
            <a:ext cx="5225415" cy="369332"/>
          </a:xfrm>
          <a:prstGeom prst="rect">
            <a:avLst/>
          </a:prstGeom>
          <a:noFill/>
        </p:spPr>
        <p:txBody>
          <a:bodyPr wrap="square" rtlCol="0">
            <a:spAutoFit/>
          </a:bodyPr>
          <a:lstStyle/>
          <a:p>
            <a:r>
              <a:rPr lang="en-US" b="1" dirty="0">
                <a:solidFill>
                  <a:schemeClr val="accent2">
                    <a:lumMod val="75000"/>
                  </a:schemeClr>
                </a:solidFill>
              </a:rPr>
              <a:t>Relied on by 18,000+ enterprises</a:t>
            </a:r>
          </a:p>
        </p:txBody>
      </p:sp>
      <p:sp>
        <p:nvSpPr>
          <p:cNvPr id="14" name="Triangle 13">
            <a:extLst>
              <a:ext uri="{FF2B5EF4-FFF2-40B4-BE49-F238E27FC236}">
                <a16:creationId xmlns:a16="http://schemas.microsoft.com/office/drawing/2014/main" id="{3EA42B87-8CD5-A548-AF15-E51912765AF3}"/>
              </a:ext>
            </a:extLst>
          </p:cNvPr>
          <p:cNvSpPr/>
          <p:nvPr/>
        </p:nvSpPr>
        <p:spPr>
          <a:xfrm rot="5400000">
            <a:off x="6613466" y="5227742"/>
            <a:ext cx="325959" cy="18795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66BB51DC-D3F9-694E-9F7A-01EA1571DD0E}"/>
              </a:ext>
            </a:extLst>
          </p:cNvPr>
          <p:cNvCxnSpPr>
            <a:cxnSpLocks/>
          </p:cNvCxnSpPr>
          <p:nvPr/>
        </p:nvCxnSpPr>
        <p:spPr>
          <a:xfrm flipV="1">
            <a:off x="10357975" y="5300033"/>
            <a:ext cx="1828800" cy="21688"/>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4" descr="Related image">
            <a:extLst>
              <a:ext uri="{FF2B5EF4-FFF2-40B4-BE49-F238E27FC236}">
                <a16:creationId xmlns:a16="http://schemas.microsoft.com/office/drawing/2014/main" id="{CEF0105B-817B-419C-9757-0D7071A966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0548" y="5772110"/>
            <a:ext cx="1474476" cy="731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orthrop-grumman-logo-transparent-background-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9435" y="5506935"/>
            <a:ext cx="1997053" cy="722933"/>
          </a:xfrm>
          <a:prstGeom prst="rect">
            <a:avLst/>
          </a:prstGeom>
        </p:spPr>
      </p:pic>
      <p:pic>
        <p:nvPicPr>
          <p:cNvPr id="8" name="Picture 7" descr="United_States_Department_of_Defense_Seal.sv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2390" y="5725759"/>
            <a:ext cx="834496" cy="834496"/>
          </a:xfrm>
          <a:prstGeom prst="rect">
            <a:avLst/>
          </a:prstGeom>
        </p:spPr>
      </p:pic>
      <p:sp>
        <p:nvSpPr>
          <p:cNvPr id="3" name="Content Placeholder 2">
            <a:extLst>
              <a:ext uri="{FF2B5EF4-FFF2-40B4-BE49-F238E27FC236}">
                <a16:creationId xmlns:a16="http://schemas.microsoft.com/office/drawing/2014/main" id="{A1D97ACF-DCCB-4C49-8A9D-B88A628B7A48}"/>
              </a:ext>
            </a:extLst>
          </p:cNvPr>
          <p:cNvSpPr>
            <a:spLocks noGrp="1"/>
          </p:cNvSpPr>
          <p:nvPr>
            <p:ph idx="1"/>
          </p:nvPr>
        </p:nvSpPr>
        <p:spPr>
          <a:xfrm>
            <a:off x="663035" y="2079377"/>
            <a:ext cx="6021227" cy="4480878"/>
          </a:xfrm>
        </p:spPr>
        <p:txBody>
          <a:bodyPr>
            <a:noAutofit/>
          </a:bodyPr>
          <a:lstStyle/>
          <a:p>
            <a:pPr marL="461963" indent="-285750">
              <a:spcAft>
                <a:spcPts val="600"/>
              </a:spcAft>
            </a:pPr>
            <a:r>
              <a:rPr lang="en-US" sz="2200" dirty="0">
                <a:solidFill>
                  <a:schemeClr val="bg1"/>
                </a:solidFill>
              </a:rPr>
              <a:t>Allows enterprises to </a:t>
            </a:r>
            <a:r>
              <a:rPr lang="en-US" sz="2200" b="1" dirty="0">
                <a:solidFill>
                  <a:schemeClr val="bg1"/>
                </a:solidFill>
              </a:rPr>
              <a:t>identify &amp; grant/deny access</a:t>
            </a:r>
            <a:r>
              <a:rPr lang="en-US" sz="2200" dirty="0">
                <a:solidFill>
                  <a:schemeClr val="bg1"/>
                </a:solidFill>
              </a:rPr>
              <a:t> to individual users</a:t>
            </a:r>
          </a:p>
          <a:p>
            <a:pPr marL="461963" indent="-285750">
              <a:spcAft>
                <a:spcPts val="600"/>
              </a:spcAft>
            </a:pPr>
            <a:r>
              <a:rPr lang="en-US" sz="2200" dirty="0">
                <a:solidFill>
                  <a:schemeClr val="bg1"/>
                </a:solidFill>
              </a:rPr>
              <a:t>Eliminates the need for multiple ID &amp; password combinations </a:t>
            </a:r>
          </a:p>
          <a:p>
            <a:pPr marL="461963" indent="-285750">
              <a:spcAft>
                <a:spcPts val="600"/>
              </a:spcAft>
            </a:pPr>
            <a:r>
              <a:rPr lang="en-US" sz="2200" b="1" dirty="0">
                <a:solidFill>
                  <a:schemeClr val="bg1"/>
                </a:solidFill>
              </a:rPr>
              <a:t>Federal/military grade </a:t>
            </a:r>
            <a:r>
              <a:rPr lang="en-US" sz="2200" dirty="0">
                <a:solidFill>
                  <a:schemeClr val="bg1"/>
                </a:solidFill>
              </a:rPr>
              <a:t>IdM solution</a:t>
            </a:r>
          </a:p>
          <a:p>
            <a:pPr marL="461963" indent="-285750">
              <a:spcAft>
                <a:spcPts val="600"/>
              </a:spcAft>
            </a:pPr>
            <a:r>
              <a:rPr lang="en-US" sz="2200" b="1" dirty="0">
                <a:solidFill>
                  <a:schemeClr val="bg1"/>
                </a:solidFill>
              </a:rPr>
              <a:t>Certified &amp; fully compliant </a:t>
            </a:r>
            <a:r>
              <a:rPr lang="en-US" sz="2200" dirty="0">
                <a:solidFill>
                  <a:schemeClr val="bg1"/>
                </a:solidFill>
              </a:rPr>
              <a:t>with Federal mandates</a:t>
            </a:r>
          </a:p>
          <a:p>
            <a:pPr marL="919163" lvl="1" indent="-285750"/>
            <a:r>
              <a:rPr lang="en-US" sz="2000" dirty="0">
                <a:solidFill>
                  <a:schemeClr val="bg1"/>
                </a:solidFill>
              </a:rPr>
              <a:t>Secure Digital ID - Certificate on device (COD)</a:t>
            </a:r>
          </a:p>
          <a:p>
            <a:pPr marL="919163" lvl="1" indent="-285750"/>
            <a:r>
              <a:rPr lang="en-US" sz="2000" dirty="0">
                <a:solidFill>
                  <a:schemeClr val="bg1"/>
                </a:solidFill>
              </a:rPr>
              <a:t>Public/private key encryption</a:t>
            </a:r>
          </a:p>
          <a:p>
            <a:pPr marL="919163" lvl="1" indent="-285750"/>
            <a:r>
              <a:rPr lang="en-US" sz="2000" dirty="0">
                <a:solidFill>
                  <a:schemeClr val="bg1"/>
                </a:solidFill>
              </a:rPr>
              <a:t>Physical &amp; logical access</a:t>
            </a:r>
          </a:p>
          <a:p>
            <a:pPr marL="919163" lvl="1" indent="-285750"/>
            <a:r>
              <a:rPr lang="en-US" sz="2000" dirty="0">
                <a:solidFill>
                  <a:schemeClr val="bg1"/>
                </a:solidFill>
              </a:rPr>
              <a:t>Credentialing, enrollment &amp; issuance, infrastructure support</a:t>
            </a:r>
          </a:p>
        </p:txBody>
      </p:sp>
      <p:pic>
        <p:nvPicPr>
          <p:cNvPr id="2050" name="Picture 2" descr="Image result for general dynamics logo">
            <a:extLst>
              <a:ext uri="{FF2B5EF4-FFF2-40B4-BE49-F238E27FC236}">
                <a16:creationId xmlns:a16="http://schemas.microsoft.com/office/drawing/2014/main" id="{61C2F908-6D15-4E06-B15D-A925CD34E5D1}"/>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26919" b="18471"/>
          <a:stretch/>
        </p:blipFill>
        <p:spPr bwMode="auto">
          <a:xfrm>
            <a:off x="8392367" y="6097526"/>
            <a:ext cx="1882720" cy="85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3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9BD1D03-4534-2446-AB8E-7215EC8D18C7}"/>
              </a:ext>
            </a:extLst>
          </p:cNvPr>
          <p:cNvSpPr/>
          <p:nvPr/>
        </p:nvSpPr>
        <p:spPr>
          <a:xfrm>
            <a:off x="6691617" y="4970418"/>
            <a:ext cx="5509006" cy="1887581"/>
          </a:xfrm>
          <a:prstGeom prst="rect">
            <a:avLst/>
          </a:prstGeom>
          <a:gradFill>
            <a:gsLst>
              <a:gs pos="0">
                <a:schemeClr val="tx1">
                  <a:alpha val="0"/>
                </a:schemeClr>
              </a:gs>
              <a:gs pos="100000">
                <a:schemeClr val="tx1">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DA29612-4A58-457C-BA73-044207777050}"/>
              </a:ext>
            </a:extLst>
          </p:cNvPr>
          <p:cNvSpPr/>
          <p:nvPr/>
        </p:nvSpPr>
        <p:spPr>
          <a:xfrm>
            <a:off x="1" y="0"/>
            <a:ext cx="6684264"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7E6D190-31FE-7C40-855D-9B583BA2688D}"/>
              </a:ext>
            </a:extLst>
          </p:cNvPr>
          <p:cNvPicPr>
            <a:picLocks noChangeAspect="1"/>
          </p:cNvPicPr>
          <p:nvPr/>
        </p:nvPicPr>
        <p:blipFill rotWithShape="1">
          <a:blip r:embed="rId3">
            <a:clrChange>
              <a:clrFrom>
                <a:srgbClr val="FFFFFF"/>
              </a:clrFrom>
              <a:clrTo>
                <a:srgbClr val="FFFFFF">
                  <a:alpha val="0"/>
                </a:srgbClr>
              </a:clrTo>
            </a:clrChange>
          </a:blip>
          <a:srcRect l="4634" t="9713" r="5717"/>
          <a:stretch/>
        </p:blipFill>
        <p:spPr>
          <a:xfrm>
            <a:off x="6484206" y="996573"/>
            <a:ext cx="5798513" cy="4316170"/>
          </a:xfrm>
          <a:prstGeom prst="rect">
            <a:avLst/>
          </a:prstGeom>
        </p:spPr>
      </p:pic>
      <p:pic>
        <p:nvPicPr>
          <p:cNvPr id="22" name="Picture 2">
            <a:extLst>
              <a:ext uri="{FF2B5EF4-FFF2-40B4-BE49-F238E27FC236}">
                <a16:creationId xmlns:a16="http://schemas.microsoft.com/office/drawing/2014/main" id="{A692362A-553B-CC43-AFB0-D2314A88A069}"/>
              </a:ext>
            </a:extLst>
          </p:cNvPr>
          <p:cNvPicPr>
            <a:picLocks noChangeAspect="1" noChangeArrowheads="1"/>
          </p:cNvPicPr>
          <p:nvPr/>
        </p:nvPicPr>
        <p:blipFill>
          <a:blip r:embed="rId4" cstate="print">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7252492" y="5553489"/>
            <a:ext cx="814212" cy="38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a:extLst>
              <a:ext uri="{FF2B5EF4-FFF2-40B4-BE49-F238E27FC236}">
                <a16:creationId xmlns:a16="http://schemas.microsoft.com/office/drawing/2014/main" id="{B23A0ED1-724C-0D4E-A658-CEEC95BCCE2D}"/>
              </a:ext>
            </a:extLst>
          </p:cNvPr>
          <p:cNvPicPr>
            <a:picLocks noChangeAspect="1" noChangeArrowheads="1"/>
          </p:cNvPicPr>
          <p:nvPr/>
        </p:nvPicPr>
        <p:blipFill>
          <a:blip r:embed="rId5" cstate="print">
            <a:clrChange>
              <a:clrFrom>
                <a:srgbClr val="FEFCFD"/>
              </a:clrFrom>
              <a:clrTo>
                <a:srgbClr val="FEFCFD">
                  <a:alpha val="0"/>
                </a:srgbClr>
              </a:clrTo>
            </a:clrChange>
            <a:extLst>
              <a:ext uri="{28A0092B-C50C-407E-A947-70E740481C1C}">
                <a14:useLocalDpi xmlns:a14="http://schemas.microsoft.com/office/drawing/2010/main" val="0"/>
              </a:ext>
            </a:extLst>
          </a:blip>
          <a:srcRect/>
          <a:stretch>
            <a:fillRect/>
          </a:stretch>
        </p:blipFill>
        <p:spPr bwMode="auto">
          <a:xfrm>
            <a:off x="10554915" y="6256221"/>
            <a:ext cx="827421" cy="37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a:extLst>
              <a:ext uri="{FF2B5EF4-FFF2-40B4-BE49-F238E27FC236}">
                <a16:creationId xmlns:a16="http://schemas.microsoft.com/office/drawing/2014/main" id="{91DDAAC5-FC8C-AF4D-A945-4FC389CFC5D7}"/>
              </a:ext>
            </a:extLst>
          </p:cNvPr>
          <p:cNvPicPr>
            <a:picLocks noChangeAspect="1"/>
          </p:cNvPicPr>
          <p:nvPr/>
        </p:nvPicPr>
        <p:blipFill rotWithShape="1">
          <a:blip r:embed="rId6">
            <a:alphaModFix amt="20000"/>
          </a:blip>
          <a:srcRect l="13931"/>
          <a:stretch/>
        </p:blipFill>
        <p:spPr>
          <a:xfrm>
            <a:off x="0" y="0"/>
            <a:ext cx="2126022" cy="6858000"/>
          </a:xfrm>
          <a:prstGeom prst="rect">
            <a:avLst/>
          </a:prstGeom>
        </p:spPr>
      </p:pic>
      <p:sp>
        <p:nvSpPr>
          <p:cNvPr id="4" name="Slide Number Placeholder 3">
            <a:extLst>
              <a:ext uri="{FF2B5EF4-FFF2-40B4-BE49-F238E27FC236}">
                <a16:creationId xmlns:a16="http://schemas.microsoft.com/office/drawing/2014/main" id="{FE0E2D02-1473-B846-8825-D53FFB41B971}"/>
              </a:ext>
            </a:extLst>
          </p:cNvPr>
          <p:cNvSpPr>
            <a:spLocks noGrp="1"/>
          </p:cNvSpPr>
          <p:nvPr>
            <p:ph type="sldNum" sz="quarter" idx="12"/>
          </p:nvPr>
        </p:nvSpPr>
        <p:spPr/>
        <p:txBody>
          <a:bodyPr/>
          <a:lstStyle/>
          <a:p>
            <a:fld id="{9AA75AF3-294A-7B49-9B76-9EAAB2AD0144}" type="slidenum">
              <a:rPr lang="en-US" smtClean="0"/>
              <a:t>9</a:t>
            </a:fld>
            <a:endParaRPr lang="en-US" dirty="0"/>
          </a:p>
        </p:txBody>
      </p:sp>
      <p:sp>
        <p:nvSpPr>
          <p:cNvPr id="11" name="Rectangle 10">
            <a:extLst>
              <a:ext uri="{FF2B5EF4-FFF2-40B4-BE49-F238E27FC236}">
                <a16:creationId xmlns:a16="http://schemas.microsoft.com/office/drawing/2014/main" id="{07510C9A-12A8-9A4E-BD2B-AA6C4197A0C6}"/>
              </a:ext>
            </a:extLst>
          </p:cNvPr>
          <p:cNvSpPr/>
          <p:nvPr/>
        </p:nvSpPr>
        <p:spPr>
          <a:xfrm>
            <a:off x="0" y="0"/>
            <a:ext cx="6700350" cy="5110171"/>
          </a:xfrm>
          <a:prstGeom prst="rect">
            <a:avLst/>
          </a:prstGeom>
          <a:gradFill>
            <a:gsLst>
              <a:gs pos="0">
                <a:schemeClr val="tx1">
                  <a:alpha val="39000"/>
                </a:schemeClr>
              </a:gs>
              <a:gs pos="99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882571-83AB-E943-B27C-C80BA76D3F30}"/>
              </a:ext>
            </a:extLst>
          </p:cNvPr>
          <p:cNvSpPr>
            <a:spLocks noGrp="1"/>
          </p:cNvSpPr>
          <p:nvPr>
            <p:ph type="title"/>
          </p:nvPr>
        </p:nvSpPr>
        <p:spPr>
          <a:xfrm>
            <a:off x="783902" y="599867"/>
            <a:ext cx="5684219" cy="1325563"/>
          </a:xfrm>
        </p:spPr>
        <p:txBody>
          <a:bodyPr>
            <a:normAutofit/>
          </a:bodyPr>
          <a:lstStyle/>
          <a:p>
            <a:r>
              <a:rPr lang="en-US" sz="4000" dirty="0">
                <a:solidFill>
                  <a:schemeClr val="bg1"/>
                </a:solidFill>
              </a:rPr>
              <a:t>Digital Billing &amp; Analytics</a:t>
            </a:r>
          </a:p>
        </p:txBody>
      </p:sp>
      <p:sp>
        <p:nvSpPr>
          <p:cNvPr id="3" name="Content Placeholder 2">
            <a:extLst>
              <a:ext uri="{FF2B5EF4-FFF2-40B4-BE49-F238E27FC236}">
                <a16:creationId xmlns:a16="http://schemas.microsoft.com/office/drawing/2014/main" id="{A1D97ACF-DCCB-4C49-8A9D-B88A628B7A48}"/>
              </a:ext>
            </a:extLst>
          </p:cNvPr>
          <p:cNvSpPr>
            <a:spLocks noGrp="1"/>
          </p:cNvSpPr>
          <p:nvPr>
            <p:ph idx="1"/>
          </p:nvPr>
        </p:nvSpPr>
        <p:spPr>
          <a:xfrm>
            <a:off x="838200" y="2101466"/>
            <a:ext cx="5701921" cy="4421984"/>
          </a:xfrm>
        </p:spPr>
        <p:txBody>
          <a:bodyPr>
            <a:noAutofit/>
          </a:bodyPr>
          <a:lstStyle/>
          <a:p>
            <a:r>
              <a:rPr lang="en-US" sz="2200" b="1" dirty="0">
                <a:solidFill>
                  <a:schemeClr val="bg1"/>
                </a:solidFill>
              </a:rPr>
              <a:t>Cloud-based</a:t>
            </a:r>
            <a:r>
              <a:rPr lang="en-US" sz="2200" dirty="0">
                <a:solidFill>
                  <a:schemeClr val="bg1"/>
                </a:solidFill>
              </a:rPr>
              <a:t> platform provides Communications Service Providers (CSPs) full visibility into their revenue model </a:t>
            </a:r>
          </a:p>
          <a:p>
            <a:r>
              <a:rPr lang="en-US" sz="2200" dirty="0">
                <a:solidFill>
                  <a:schemeClr val="bg1"/>
                </a:solidFill>
              </a:rPr>
              <a:t>Consolidates all </a:t>
            </a:r>
            <a:r>
              <a:rPr lang="en-US" sz="2200" b="1" dirty="0">
                <a:solidFill>
                  <a:schemeClr val="bg1"/>
                </a:solidFill>
              </a:rPr>
              <a:t>invoice information</a:t>
            </a:r>
            <a:r>
              <a:rPr lang="en-US" sz="2200" dirty="0">
                <a:solidFill>
                  <a:schemeClr val="bg1"/>
                </a:solidFill>
              </a:rPr>
              <a:t>: </a:t>
            </a:r>
          </a:p>
          <a:p>
            <a:pPr lvl="1"/>
            <a:r>
              <a:rPr lang="en-US" sz="2000" dirty="0">
                <a:solidFill>
                  <a:schemeClr val="bg1"/>
                </a:solidFill>
              </a:rPr>
              <a:t>Bill presentment, subscriber data, voice analytics, bill auditing &amp; dispute resolution, cost allocation, expense optimization </a:t>
            </a:r>
          </a:p>
          <a:p>
            <a:r>
              <a:rPr lang="en-US" sz="2200" dirty="0">
                <a:solidFill>
                  <a:schemeClr val="bg1"/>
                </a:solidFill>
              </a:rPr>
              <a:t>Advanced </a:t>
            </a:r>
            <a:r>
              <a:rPr lang="en-US" sz="2200" b="1" dirty="0">
                <a:solidFill>
                  <a:schemeClr val="bg1"/>
                </a:solidFill>
              </a:rPr>
              <a:t>data analytics </a:t>
            </a:r>
            <a:r>
              <a:rPr lang="en-US" sz="2200" dirty="0">
                <a:solidFill>
                  <a:schemeClr val="bg1"/>
                </a:solidFill>
              </a:rPr>
              <a:t>(e.g., seasonality, under/over usage) </a:t>
            </a:r>
          </a:p>
          <a:p>
            <a:r>
              <a:rPr lang="en-US" sz="2200" dirty="0">
                <a:solidFill>
                  <a:schemeClr val="bg1"/>
                </a:solidFill>
              </a:rPr>
              <a:t>Enhances </a:t>
            </a:r>
            <a:r>
              <a:rPr lang="en-US" sz="2200" b="1" dirty="0">
                <a:solidFill>
                  <a:schemeClr val="bg1"/>
                </a:solidFill>
              </a:rPr>
              <a:t>customer experience</a:t>
            </a:r>
            <a:r>
              <a:rPr lang="en-US" sz="2200" dirty="0">
                <a:solidFill>
                  <a:schemeClr val="bg1"/>
                </a:solidFill>
              </a:rPr>
              <a:t>, reduces operating costs, improves profitability</a:t>
            </a:r>
          </a:p>
        </p:txBody>
      </p:sp>
      <p:cxnSp>
        <p:nvCxnSpPr>
          <p:cNvPr id="17" name="Straight Connector 16">
            <a:extLst>
              <a:ext uri="{FF2B5EF4-FFF2-40B4-BE49-F238E27FC236}">
                <a16:creationId xmlns:a16="http://schemas.microsoft.com/office/drawing/2014/main" id="{0CAE7FDC-D8C8-E44B-947B-699F151BEEC7}"/>
              </a:ext>
            </a:extLst>
          </p:cNvPr>
          <p:cNvCxnSpPr>
            <a:cxnSpLocks/>
          </p:cNvCxnSpPr>
          <p:nvPr/>
        </p:nvCxnSpPr>
        <p:spPr>
          <a:xfrm>
            <a:off x="0" y="1038538"/>
            <a:ext cx="531628" cy="0"/>
          </a:xfrm>
          <a:prstGeom prst="line">
            <a:avLst/>
          </a:prstGeom>
          <a:ln w="50800">
            <a:tailEnd type="ova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1BD3CA16-9EF2-DC4D-A46C-1732B4E50B6E}"/>
              </a:ext>
            </a:extLst>
          </p:cNvPr>
          <p:cNvPicPr>
            <a:picLocks noGrp="1" noChangeAspect="1" noChangeArrowheads="1"/>
          </p:cNvPicPr>
          <p:nvPr/>
        </p:nvPicPr>
        <p:blipFill rotWithShape="1">
          <a:blip r:embed="rId7">
            <a:extLst>
              <a:ext uri="{28A0092B-C50C-407E-A947-70E740481C1C}">
                <a14:useLocalDpi xmlns:a14="http://schemas.microsoft.com/office/drawing/2010/main" val="0"/>
              </a:ext>
            </a:extLst>
          </a:blip>
          <a:srcRect l="24373" t="11291" r="15637" b="27285"/>
          <a:stretch/>
        </p:blipFill>
        <p:spPr bwMode="auto">
          <a:xfrm>
            <a:off x="7058560" y="1256158"/>
            <a:ext cx="4770583" cy="2746336"/>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30" name="TextBox 29">
            <a:extLst>
              <a:ext uri="{FF2B5EF4-FFF2-40B4-BE49-F238E27FC236}">
                <a16:creationId xmlns:a16="http://schemas.microsoft.com/office/drawing/2014/main" id="{9D5EBADB-8E75-C944-97D8-E7D045300CD6}"/>
              </a:ext>
            </a:extLst>
          </p:cNvPr>
          <p:cNvSpPr txBox="1"/>
          <p:nvPr/>
        </p:nvSpPr>
        <p:spPr>
          <a:xfrm>
            <a:off x="6956158" y="5091114"/>
            <a:ext cx="5225415" cy="369332"/>
          </a:xfrm>
          <a:prstGeom prst="rect">
            <a:avLst/>
          </a:prstGeom>
          <a:noFill/>
        </p:spPr>
        <p:txBody>
          <a:bodyPr wrap="square" rtlCol="0">
            <a:spAutoFit/>
          </a:bodyPr>
          <a:lstStyle/>
          <a:p>
            <a:r>
              <a:rPr lang="en-US" b="1" dirty="0">
                <a:solidFill>
                  <a:schemeClr val="accent1"/>
                </a:solidFill>
              </a:rPr>
              <a:t>Used by these companies</a:t>
            </a:r>
          </a:p>
        </p:txBody>
      </p:sp>
      <p:sp>
        <p:nvSpPr>
          <p:cNvPr id="31" name="Triangle 30">
            <a:extLst>
              <a:ext uri="{FF2B5EF4-FFF2-40B4-BE49-F238E27FC236}">
                <a16:creationId xmlns:a16="http://schemas.microsoft.com/office/drawing/2014/main" id="{77B14B11-D3D7-E045-810D-0B16B690D3A8}"/>
              </a:ext>
            </a:extLst>
          </p:cNvPr>
          <p:cNvSpPr/>
          <p:nvPr/>
        </p:nvSpPr>
        <p:spPr>
          <a:xfrm rot="5400000">
            <a:off x="6604836" y="5181801"/>
            <a:ext cx="325959" cy="18795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54DEFCC0-FDC2-0C45-950D-A9DEE10965BC}"/>
              </a:ext>
            </a:extLst>
          </p:cNvPr>
          <p:cNvCxnSpPr>
            <a:cxnSpLocks/>
          </p:cNvCxnSpPr>
          <p:nvPr/>
        </p:nvCxnSpPr>
        <p:spPr>
          <a:xfrm flipV="1">
            <a:off x="9806437" y="5275780"/>
            <a:ext cx="2377440" cy="1"/>
          </a:xfrm>
          <a:prstGeom prst="line">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3074" name="Picture 2" descr="Image result for microsoft logo">
            <a:extLst>
              <a:ext uri="{FF2B5EF4-FFF2-40B4-BE49-F238E27FC236}">
                <a16:creationId xmlns:a16="http://schemas.microsoft.com/office/drawing/2014/main" id="{21F52C99-68E1-4334-BED8-4DDB75EF169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10062" y="5288031"/>
            <a:ext cx="1154406" cy="8653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kpn logo">
            <a:extLst>
              <a:ext uri="{FF2B5EF4-FFF2-40B4-BE49-F238E27FC236}">
                <a16:creationId xmlns:a16="http://schemas.microsoft.com/office/drawing/2014/main" id="{68EB8C07-F65C-41A2-BF60-971429B6923B}"/>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6773" y="5271422"/>
            <a:ext cx="898572" cy="8985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virgin mobile logo">
            <a:extLst>
              <a:ext uri="{FF2B5EF4-FFF2-40B4-BE49-F238E27FC236}">
                <a16:creationId xmlns:a16="http://schemas.microsoft.com/office/drawing/2014/main" id="{AD29E1A8-74C8-4D1E-92F4-CC93AE126A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9605" y="6134303"/>
            <a:ext cx="898572" cy="5655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hree UK">
            <a:extLst>
              <a:ext uri="{FF2B5EF4-FFF2-40B4-BE49-F238E27FC236}">
                <a16:creationId xmlns:a16="http://schemas.microsoft.com/office/drawing/2014/main" id="{955521D2-6C5E-46D5-8D0C-41E4349C7FE9}"/>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9770" y="6145618"/>
            <a:ext cx="446249" cy="56550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flexity solutions">
            <a:extLst>
              <a:ext uri="{FF2B5EF4-FFF2-40B4-BE49-F238E27FC236}">
                <a16:creationId xmlns:a16="http://schemas.microsoft.com/office/drawing/2014/main" id="{CD142DE6-DC1B-4674-A483-3A0F1A45AAC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53781"/>
          <a:stretch/>
        </p:blipFill>
        <p:spPr bwMode="auto">
          <a:xfrm>
            <a:off x="9383462" y="6256221"/>
            <a:ext cx="916193" cy="3450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eir">
            <a:extLst>
              <a:ext uri="{FF2B5EF4-FFF2-40B4-BE49-F238E27FC236}">
                <a16:creationId xmlns:a16="http://schemas.microsoft.com/office/drawing/2014/main" id="{499F11F1-C145-4CEB-B620-3BD62F34A48C}"/>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1663" y="5473471"/>
            <a:ext cx="736545" cy="61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05110"/>
      </p:ext>
    </p:extLst>
  </p:cSld>
  <p:clrMapOvr>
    <a:masterClrMapping/>
  </p:clrMapOvr>
</p:sld>
</file>

<file path=ppt/theme/theme1.xml><?xml version="1.0" encoding="utf-8"?>
<a:theme xmlns:a="http://schemas.openxmlformats.org/drawingml/2006/main" name="Office Theme">
  <a:themeElements>
    <a:clrScheme name="WidePoint 3">
      <a:dk1>
        <a:srgbClr val="000000"/>
      </a:dk1>
      <a:lt1>
        <a:srgbClr val="FFFFFF"/>
      </a:lt1>
      <a:dk2>
        <a:srgbClr val="6C0D11"/>
      </a:dk2>
      <a:lt2>
        <a:srgbClr val="E7E6E6"/>
      </a:lt2>
      <a:accent1>
        <a:srgbClr val="EC1C24"/>
      </a:accent1>
      <a:accent2>
        <a:srgbClr val="6DCFD9"/>
      </a:accent2>
      <a:accent3>
        <a:srgbClr val="B9161C"/>
      </a:accent3>
      <a:accent4>
        <a:srgbClr val="D50F79"/>
      </a:accent4>
      <a:accent5>
        <a:srgbClr val="F75111"/>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9490</TotalTime>
  <Words>1817</Words>
  <Application>Microsoft Office PowerPoint</Application>
  <PresentationFormat>Widescreen</PresentationFormat>
  <Paragraphs>237</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Unicode MS</vt:lpstr>
      <vt:lpstr>Calibri</vt:lpstr>
      <vt:lpstr>Wingdings</vt:lpstr>
      <vt:lpstr>Office Theme</vt:lpstr>
      <vt:lpstr>    Investor Presentation LD Micro Virtual  NYSE American: WYY</vt:lpstr>
      <vt:lpstr>Safe Harbor Statement</vt:lpstr>
      <vt:lpstr>About WidePoint (NYSE American: WYY)</vt:lpstr>
      <vt:lpstr>The Mobile Environment is Expanding </vt:lpstr>
      <vt:lpstr>As the Mobile Landscape Grows,  Data Breaches are Increasing in Frequency &amp; Cost</vt:lpstr>
      <vt:lpstr>Product Overview</vt:lpstr>
      <vt:lpstr>Telecom Lifecycle Management (TLM)</vt:lpstr>
      <vt:lpstr>Identity Management (IdM)</vt:lpstr>
      <vt:lpstr>Digital Billing &amp; Analytics</vt:lpstr>
      <vt:lpstr>Diversified &amp; Expanding Customer Base</vt:lpstr>
      <vt:lpstr>Competitive Landscape</vt:lpstr>
      <vt:lpstr>Why We Win</vt:lpstr>
      <vt:lpstr>Building Customer Momentum</vt:lpstr>
      <vt:lpstr>Compliance is Key</vt:lpstr>
      <vt:lpstr>Financial Performance</vt:lpstr>
      <vt:lpstr>Quarterly Financial Performance</vt:lpstr>
      <vt:lpstr>Growth Strategy</vt:lpstr>
      <vt:lpstr>Investment Highlights</vt:lpstr>
      <vt:lpstr>Fourth Quarter and Full Year 2019 Earnings Call  Tuesday, March 24, 2020 4:30 p.m. ET (1:30 p.m. PT)</vt:lpstr>
      <vt:lpstr>Contact Us</vt:lpstr>
      <vt:lpstr>Appendix</vt:lpstr>
      <vt:lpstr>Leadership Team</vt:lpstr>
      <vt:lpstr>TLM Case Study  U.S. Army Corps of Engineers (USACE)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Nicki Lock</dc:creator>
  <cp:lastModifiedBy>Charlie Schumacher</cp:lastModifiedBy>
  <cp:revision>350</cp:revision>
  <cp:lastPrinted>2018-10-23T22:54:01Z</cp:lastPrinted>
  <dcterms:created xsi:type="dcterms:W3CDTF">2018-10-16T17:29:26Z</dcterms:created>
  <dcterms:modified xsi:type="dcterms:W3CDTF">2020-03-02T18:42:07Z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4005256</vt:lpwstr>
  </property>
  <property fmtid="{D5CDD505-2E9C-101B-9397-08002B2CF9AE}" pid="3" name="NXPowerLiteSettings">
    <vt:lpwstr>C7000400038000</vt:lpwstr>
  </property>
  <property fmtid="{D5CDD505-2E9C-101B-9397-08002B2CF9AE}" pid="4" name="NXPowerLiteVersion">
    <vt:lpwstr>D7.1.2</vt:lpwstr>
  </property>
</Properties>
</file>